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1" r:id="rId4"/>
    <p:sldId id="262" r:id="rId5"/>
    <p:sldId id="259" r:id="rId6"/>
    <p:sldId id="305" r:id="rId7"/>
    <p:sldId id="260" r:id="rId8"/>
    <p:sldId id="261" r:id="rId9"/>
    <p:sldId id="266" r:id="rId10"/>
    <p:sldId id="263" r:id="rId11"/>
    <p:sldId id="265" r:id="rId12"/>
    <p:sldId id="264" r:id="rId13"/>
    <p:sldId id="267" r:id="rId14"/>
    <p:sldId id="303" r:id="rId15"/>
    <p:sldId id="294" r:id="rId16"/>
    <p:sldId id="268" r:id="rId17"/>
    <p:sldId id="269" r:id="rId18"/>
    <p:sldId id="270" r:id="rId19"/>
    <p:sldId id="286" r:id="rId20"/>
    <p:sldId id="295" r:id="rId21"/>
    <p:sldId id="271" r:id="rId22"/>
    <p:sldId id="272" r:id="rId23"/>
    <p:sldId id="273" r:id="rId24"/>
    <p:sldId id="296" r:id="rId25"/>
    <p:sldId id="274" r:id="rId26"/>
    <p:sldId id="275" r:id="rId27"/>
    <p:sldId id="276" r:id="rId28"/>
    <p:sldId id="287" r:id="rId29"/>
    <p:sldId id="288" r:id="rId30"/>
    <p:sldId id="304" r:id="rId31"/>
    <p:sldId id="297" r:id="rId32"/>
    <p:sldId id="277" r:id="rId33"/>
    <p:sldId id="278" r:id="rId34"/>
    <p:sldId id="279" r:id="rId35"/>
    <p:sldId id="289" r:id="rId36"/>
    <p:sldId id="290" r:id="rId37"/>
    <p:sldId id="298" r:id="rId38"/>
    <p:sldId id="280" r:id="rId39"/>
    <p:sldId id="281" r:id="rId40"/>
    <p:sldId id="282" r:id="rId41"/>
    <p:sldId id="291" r:id="rId42"/>
    <p:sldId id="302" r:id="rId43"/>
    <p:sldId id="299" r:id="rId44"/>
    <p:sldId id="283" r:id="rId45"/>
    <p:sldId id="284" r:id="rId46"/>
    <p:sldId id="285" r:id="rId47"/>
    <p:sldId id="292" r:id="rId48"/>
    <p:sldId id="293" r:id="rId49"/>
    <p:sldId id="30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F69291E-C87C-40A3-ADB4-10A5D83FBA46}">
          <p14:sldIdLst>
            <p14:sldId id="256"/>
            <p14:sldId id="257"/>
            <p14:sldId id="301"/>
          </p14:sldIdLst>
        </p14:section>
        <p14:section name="Untitled Section" id="{7F7284B4-BEFA-4590-A606-FE1FBD4BC448}">
          <p14:sldIdLst>
            <p14:sldId id="262"/>
            <p14:sldId id="259"/>
            <p14:sldId id="305"/>
            <p14:sldId id="260"/>
            <p14:sldId id="261"/>
            <p14:sldId id="266"/>
            <p14:sldId id="263"/>
            <p14:sldId id="265"/>
            <p14:sldId id="264"/>
            <p14:sldId id="267"/>
            <p14:sldId id="303"/>
            <p14:sldId id="294"/>
            <p14:sldId id="268"/>
            <p14:sldId id="269"/>
            <p14:sldId id="270"/>
            <p14:sldId id="286"/>
            <p14:sldId id="295"/>
            <p14:sldId id="271"/>
            <p14:sldId id="272"/>
            <p14:sldId id="273"/>
            <p14:sldId id="296"/>
            <p14:sldId id="274"/>
            <p14:sldId id="275"/>
            <p14:sldId id="276"/>
            <p14:sldId id="287"/>
            <p14:sldId id="288"/>
            <p14:sldId id="304"/>
            <p14:sldId id="297"/>
            <p14:sldId id="277"/>
            <p14:sldId id="278"/>
            <p14:sldId id="279"/>
            <p14:sldId id="289"/>
            <p14:sldId id="290"/>
            <p14:sldId id="298"/>
            <p14:sldId id="280"/>
            <p14:sldId id="281"/>
            <p14:sldId id="282"/>
            <p14:sldId id="291"/>
            <p14:sldId id="302"/>
            <p14:sldId id="299"/>
            <p14:sldId id="283"/>
            <p14:sldId id="284"/>
            <p14:sldId id="285"/>
            <p14:sldId id="292"/>
            <p14:sldId id="293"/>
            <p14:sldId id="30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A63ADD1-EAF6-4947-9B9F-3E2FFB1493D6}" type="datetimeFigureOut">
              <a:rPr lang="en-GB" smtClean="0"/>
              <a:t>07/11/2017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9BC731-2BC8-41D1-9402-14B584E34910}" type="slidenum">
              <a:rPr lang="en-GB" smtClean="0"/>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76538" y="241422"/>
            <a:ext cx="2935224" cy="1389888"/>
          </a:xfrm>
          <a:prstGeom prst="rect">
            <a:avLst/>
          </a:prstGeom>
        </p:spPr>
      </p:pic>
    </p:spTree>
    <p:extLst>
      <p:ext uri="{BB962C8B-B14F-4D97-AF65-F5344CB8AC3E}">
        <p14:creationId xmlns:p14="http://schemas.microsoft.com/office/powerpoint/2010/main" val="652311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A63ADD1-EAF6-4947-9B9F-3E2FFB1493D6}" type="datetimeFigureOut">
              <a:rPr lang="en-GB" smtClean="0"/>
              <a:t>07/11/2017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9BC731-2BC8-41D1-9402-14B584E34910}" type="slidenum">
              <a:rPr lang="en-GB" smtClean="0"/>
              <a:t>‹#›</a:t>
            </a:fld>
            <a:endParaRPr lang="en-GB"/>
          </a:p>
        </p:txBody>
      </p:sp>
    </p:spTree>
    <p:extLst>
      <p:ext uri="{BB962C8B-B14F-4D97-AF65-F5344CB8AC3E}">
        <p14:creationId xmlns:p14="http://schemas.microsoft.com/office/powerpoint/2010/main" val="3282139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63ADD1-EAF6-4947-9B9F-3E2FFB1493D6}" type="datetimeFigureOut">
              <a:rPr lang="en-GB" smtClean="0"/>
              <a:t>07/11/2017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9BC731-2BC8-41D1-9402-14B584E34910}" type="slidenum">
              <a:rPr lang="en-GB" smtClean="0"/>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2457" y="400043"/>
            <a:ext cx="1865329" cy="883271"/>
          </a:xfrm>
          <a:prstGeom prst="rect">
            <a:avLst/>
          </a:prstGeom>
        </p:spPr>
      </p:pic>
    </p:spTree>
    <p:extLst>
      <p:ext uri="{BB962C8B-B14F-4D97-AF65-F5344CB8AC3E}">
        <p14:creationId xmlns:p14="http://schemas.microsoft.com/office/powerpoint/2010/main" val="18757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A63ADD1-EAF6-4947-9B9F-3E2FFB1493D6}" type="datetimeFigureOut">
              <a:rPr lang="en-GB" smtClean="0"/>
              <a:t>07/11/2017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9BC731-2BC8-41D1-9402-14B584E34910}" type="slidenum">
              <a:rPr lang="en-GB" smtClean="0"/>
              <a:t>‹#›</a:t>
            </a:fld>
            <a:endParaRPr lang="en-GB"/>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71788" y="409374"/>
            <a:ext cx="1865329" cy="883271"/>
          </a:xfrm>
          <a:prstGeom prst="rect">
            <a:avLst/>
          </a:prstGeom>
        </p:spPr>
      </p:pic>
    </p:spTree>
    <p:extLst>
      <p:ext uri="{BB962C8B-B14F-4D97-AF65-F5344CB8AC3E}">
        <p14:creationId xmlns:p14="http://schemas.microsoft.com/office/powerpoint/2010/main" val="414374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A63ADD1-EAF6-4947-9B9F-3E2FFB1493D6}" type="datetimeFigureOut">
              <a:rPr lang="en-GB" smtClean="0"/>
              <a:t>07/11/2017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99BC731-2BC8-41D1-9402-14B584E34910}" type="slidenum">
              <a:rPr lang="en-GB" smtClean="0"/>
              <a:t>‹#›</a:t>
            </a:fld>
            <a:endParaRPr lang="en-GB"/>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2457" y="400043"/>
            <a:ext cx="1865329" cy="883271"/>
          </a:xfrm>
          <a:prstGeom prst="rect">
            <a:avLst/>
          </a:prstGeom>
        </p:spPr>
      </p:pic>
    </p:spTree>
    <p:extLst>
      <p:ext uri="{BB962C8B-B14F-4D97-AF65-F5344CB8AC3E}">
        <p14:creationId xmlns:p14="http://schemas.microsoft.com/office/powerpoint/2010/main" val="65982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A63ADD1-EAF6-4947-9B9F-3E2FFB1493D6}" type="datetimeFigureOut">
              <a:rPr lang="en-GB" smtClean="0"/>
              <a:t>07/11/2017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99BC731-2BC8-41D1-9402-14B584E34910}" type="slidenum">
              <a:rPr lang="en-GB" smtClean="0"/>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2457" y="400043"/>
            <a:ext cx="1865329" cy="883271"/>
          </a:xfrm>
          <a:prstGeom prst="rect">
            <a:avLst/>
          </a:prstGeom>
        </p:spPr>
      </p:pic>
    </p:spTree>
    <p:extLst>
      <p:ext uri="{BB962C8B-B14F-4D97-AF65-F5344CB8AC3E}">
        <p14:creationId xmlns:p14="http://schemas.microsoft.com/office/powerpoint/2010/main" val="1284075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ADD1-EAF6-4947-9B9F-3E2FFB1493D6}" type="datetimeFigureOut">
              <a:rPr lang="en-GB" smtClean="0"/>
              <a:t>07/11/2017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99BC731-2BC8-41D1-9402-14B584E34910}" type="slidenum">
              <a:rPr lang="en-GB" smtClean="0"/>
              <a:t>‹#›</a:t>
            </a:fld>
            <a:endParaRPr lang="en-GB"/>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2457" y="400043"/>
            <a:ext cx="1865329" cy="883271"/>
          </a:xfrm>
          <a:prstGeom prst="rect">
            <a:avLst/>
          </a:prstGeom>
        </p:spPr>
      </p:pic>
    </p:spTree>
    <p:extLst>
      <p:ext uri="{BB962C8B-B14F-4D97-AF65-F5344CB8AC3E}">
        <p14:creationId xmlns:p14="http://schemas.microsoft.com/office/powerpoint/2010/main" val="1777179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ADD1-EAF6-4947-9B9F-3E2FFB1493D6}" type="datetimeFigureOut">
              <a:rPr lang="en-GB" smtClean="0"/>
              <a:t>07/11/2017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99BC731-2BC8-41D1-9402-14B584E34910}" type="slidenum">
              <a:rPr lang="en-GB" smtClean="0"/>
              <a:t>‹#›</a:t>
            </a:fld>
            <a:endParaRPr lang="en-GB"/>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2457" y="400043"/>
            <a:ext cx="1865329" cy="883271"/>
          </a:xfrm>
          <a:prstGeom prst="rect">
            <a:avLst/>
          </a:prstGeom>
        </p:spPr>
      </p:pic>
    </p:spTree>
    <p:extLst>
      <p:ext uri="{BB962C8B-B14F-4D97-AF65-F5344CB8AC3E}">
        <p14:creationId xmlns:p14="http://schemas.microsoft.com/office/powerpoint/2010/main" val="1737829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63ADD1-EAF6-4947-9B9F-3E2FFB1493D6}" type="datetimeFigureOut">
              <a:rPr lang="en-GB" smtClean="0"/>
              <a:t>07/11/2017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9BC731-2BC8-41D1-9402-14B584E34910}" type="slidenum">
              <a:rPr lang="en-GB" smtClean="0"/>
              <a:t>‹#›</a:t>
            </a:fld>
            <a:endParaRPr lang="en-GB"/>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2457" y="400043"/>
            <a:ext cx="1865329" cy="883271"/>
          </a:xfrm>
          <a:prstGeom prst="rect">
            <a:avLst/>
          </a:prstGeom>
        </p:spPr>
      </p:pic>
    </p:spTree>
    <p:extLst>
      <p:ext uri="{BB962C8B-B14F-4D97-AF65-F5344CB8AC3E}">
        <p14:creationId xmlns:p14="http://schemas.microsoft.com/office/powerpoint/2010/main" val="3711700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63ADD1-EAF6-4947-9B9F-3E2FFB1493D6}" type="datetimeFigureOut">
              <a:rPr lang="en-GB" smtClean="0"/>
              <a:t>07/11/2017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9BC731-2BC8-41D1-9402-14B584E34910}" type="slidenum">
              <a:rPr lang="en-GB" smtClean="0"/>
              <a:t>‹#›</a:t>
            </a:fld>
            <a:endParaRPr lang="en-GB"/>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2457" y="400043"/>
            <a:ext cx="1865329" cy="883271"/>
          </a:xfrm>
          <a:prstGeom prst="rect">
            <a:avLst/>
          </a:prstGeom>
        </p:spPr>
      </p:pic>
    </p:spTree>
    <p:extLst>
      <p:ext uri="{BB962C8B-B14F-4D97-AF65-F5344CB8AC3E}">
        <p14:creationId xmlns:p14="http://schemas.microsoft.com/office/powerpoint/2010/main" val="223462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A63ADD1-EAF6-4947-9B9F-3E2FFB1493D6}" type="datetimeFigureOut">
              <a:rPr lang="en-GB" smtClean="0"/>
              <a:t>07/11/2017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9BC731-2BC8-41D1-9402-14B584E34910}" type="slidenum">
              <a:rPr lang="en-GB" smtClean="0"/>
              <a:t>‹#›</a:t>
            </a:fld>
            <a:endParaRPr lang="en-GB"/>
          </a:p>
        </p:txBody>
      </p:sp>
    </p:spTree>
    <p:extLst>
      <p:ext uri="{BB962C8B-B14F-4D97-AF65-F5344CB8AC3E}">
        <p14:creationId xmlns:p14="http://schemas.microsoft.com/office/powerpoint/2010/main" val="3663326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A63ADD1-EAF6-4947-9B9F-3E2FFB1493D6}" type="datetimeFigureOut">
              <a:rPr lang="en-GB" smtClean="0"/>
              <a:t>07/11/2017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9BC731-2BC8-41D1-9402-14B584E34910}" type="slidenum">
              <a:rPr lang="en-GB" smtClean="0"/>
              <a:t>‹#›</a:t>
            </a:fld>
            <a:endParaRPr lang="en-GB"/>
          </a:p>
        </p:txBody>
      </p:sp>
    </p:spTree>
    <p:extLst>
      <p:ext uri="{BB962C8B-B14F-4D97-AF65-F5344CB8AC3E}">
        <p14:creationId xmlns:p14="http://schemas.microsoft.com/office/powerpoint/2010/main" val="2234331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63ADD1-EAF6-4947-9B9F-3E2FFB1493D6}" type="datetimeFigureOut">
              <a:rPr lang="en-GB" smtClean="0"/>
              <a:t>07/11/2017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9BC731-2BC8-41D1-9402-14B584E34910}" type="slidenum">
              <a:rPr lang="en-GB" smtClean="0"/>
              <a:t>‹#›</a:t>
            </a:fld>
            <a:endParaRPr lang="en-GB"/>
          </a:p>
        </p:txBody>
      </p:sp>
      <p:pic>
        <p:nvPicPr>
          <p:cNvPr id="7" name="Pictur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862457" y="400043"/>
            <a:ext cx="1865329" cy="883271"/>
          </a:xfrm>
          <a:prstGeom prst="rect">
            <a:avLst/>
          </a:prstGeom>
        </p:spPr>
      </p:pic>
    </p:spTree>
    <p:extLst>
      <p:ext uri="{BB962C8B-B14F-4D97-AF65-F5344CB8AC3E}">
        <p14:creationId xmlns:p14="http://schemas.microsoft.com/office/powerpoint/2010/main" val="2491510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charitygovernancecode.org/e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charitygovernancecode.org/e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gov.uk/government/publications/the-essential-trustee-what-you-need-to-know-cc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3414" y="1894873"/>
            <a:ext cx="9144000" cy="2387600"/>
          </a:xfrm>
        </p:spPr>
        <p:txBody>
          <a:bodyPr>
            <a:normAutofit fontScale="90000"/>
          </a:bodyPr>
          <a:lstStyle/>
          <a:p>
            <a:pPr algn="l"/>
            <a:r>
              <a:rPr lang="en-GB" b="1" dirty="0"/>
              <a:t>St Joseph’s Hospice</a:t>
            </a:r>
            <a:br>
              <a:rPr lang="en-GB" dirty="0"/>
            </a:br>
            <a:br>
              <a:rPr lang="en-GB" dirty="0"/>
            </a:br>
            <a:r>
              <a:rPr lang="en-GB" i="1" dirty="0">
                <a:solidFill>
                  <a:srgbClr val="002060"/>
                </a:solidFill>
              </a:rPr>
              <a:t>Charity Governance Code </a:t>
            </a:r>
            <a:br>
              <a:rPr lang="en-GB" i="1" dirty="0">
                <a:solidFill>
                  <a:srgbClr val="002060"/>
                </a:solidFill>
              </a:rPr>
            </a:br>
            <a:r>
              <a:rPr lang="en-GB" dirty="0">
                <a:solidFill>
                  <a:srgbClr val="002060"/>
                </a:solidFill>
              </a:rPr>
              <a:t>Self-Assessment</a:t>
            </a:r>
          </a:p>
        </p:txBody>
      </p:sp>
      <p:sp>
        <p:nvSpPr>
          <p:cNvPr id="3" name="Subtitle 2"/>
          <p:cNvSpPr>
            <a:spLocks noGrp="1"/>
          </p:cNvSpPr>
          <p:nvPr>
            <p:ph type="subTitle" idx="1"/>
          </p:nvPr>
        </p:nvSpPr>
        <p:spPr>
          <a:xfrm>
            <a:off x="1435037" y="4699833"/>
            <a:ext cx="9144000" cy="1655762"/>
          </a:xfrm>
        </p:spPr>
        <p:txBody>
          <a:bodyPr/>
          <a:lstStyle/>
          <a:p>
            <a:pPr algn="l"/>
            <a:r>
              <a:rPr lang="en-GB" dirty="0"/>
              <a:t>Version 2.</a:t>
            </a:r>
          </a:p>
          <a:p>
            <a:pPr algn="l"/>
            <a:r>
              <a:rPr lang="en-GB" dirty="0"/>
              <a:t>October 2017</a:t>
            </a:r>
          </a:p>
          <a:p>
            <a:pPr algn="l"/>
            <a:r>
              <a:rPr lang="en-GB" dirty="0"/>
              <a:t>Jim McManus</a:t>
            </a:r>
          </a:p>
        </p:txBody>
      </p:sp>
    </p:spTree>
    <p:extLst>
      <p:ext uri="{BB962C8B-B14F-4D97-AF65-F5344CB8AC3E}">
        <p14:creationId xmlns:p14="http://schemas.microsoft.com/office/powerpoint/2010/main" val="754147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solidFill>
              </a:rPr>
              <a:t>Why this Self Assessment</a:t>
            </a:r>
            <a:endParaRPr lang="en-GB" sz="2800" b="1" dirty="0">
              <a:solidFill>
                <a:schemeClr val="accent2"/>
              </a:solidFill>
            </a:endParaRPr>
          </a:p>
        </p:txBody>
      </p:sp>
      <p:sp>
        <p:nvSpPr>
          <p:cNvPr id="3" name="Content Placeholder 2"/>
          <p:cNvSpPr>
            <a:spLocks noGrp="1"/>
          </p:cNvSpPr>
          <p:nvPr>
            <p:ph idx="1"/>
          </p:nvPr>
        </p:nvSpPr>
        <p:spPr>
          <a:xfrm>
            <a:off x="838200" y="1506022"/>
            <a:ext cx="10883462" cy="5005137"/>
          </a:xfrm>
        </p:spPr>
        <p:txBody>
          <a:bodyPr>
            <a:normAutofit/>
          </a:bodyPr>
          <a:lstStyle/>
          <a:p>
            <a:r>
              <a:rPr lang="en-US" dirty="0"/>
              <a:t>The 2017 revision of the national Charity Governance Code was recommended by the Charity Commission as good practice for Charities. </a:t>
            </a:r>
          </a:p>
          <a:p>
            <a:r>
              <a:rPr lang="en-GB" dirty="0"/>
              <a:t>There is as yet no published self-assessment tool</a:t>
            </a:r>
          </a:p>
          <a:p>
            <a:endParaRPr lang="en-US" dirty="0"/>
          </a:p>
        </p:txBody>
      </p:sp>
    </p:spTree>
    <p:extLst>
      <p:ext uri="{BB962C8B-B14F-4D97-AF65-F5344CB8AC3E}">
        <p14:creationId xmlns:p14="http://schemas.microsoft.com/office/powerpoint/2010/main" val="2377951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About the Code</a:t>
            </a:r>
            <a:br>
              <a:rPr lang="en-GB" b="1" dirty="0"/>
            </a:br>
            <a:r>
              <a:rPr lang="en-GB" sz="2800" b="1" dirty="0">
                <a:hlinkClick r:id="rId2"/>
              </a:rPr>
              <a:t>https://www.charitygovernancecode.org/en</a:t>
            </a:r>
            <a:r>
              <a:rPr lang="en-GB" sz="2800" b="1" dirty="0"/>
              <a:t> </a:t>
            </a:r>
          </a:p>
        </p:txBody>
      </p:sp>
      <p:sp>
        <p:nvSpPr>
          <p:cNvPr id="3" name="Content Placeholder 2"/>
          <p:cNvSpPr>
            <a:spLocks noGrp="1"/>
          </p:cNvSpPr>
          <p:nvPr>
            <p:ph idx="1"/>
          </p:nvPr>
        </p:nvSpPr>
        <p:spPr/>
        <p:txBody>
          <a:bodyPr>
            <a:normAutofit fontScale="77500" lnSpcReduction="20000"/>
          </a:bodyPr>
          <a:lstStyle/>
          <a:p>
            <a:r>
              <a:rPr lang="en-US" dirty="0"/>
              <a:t>The Charity Governance Code latest version was released in July 2017 and has been endorsed by the Charity Commission.</a:t>
            </a:r>
          </a:p>
          <a:p>
            <a:r>
              <a:rPr lang="en-US" dirty="0"/>
              <a:t>The code states </a:t>
            </a:r>
          </a:p>
          <a:p>
            <a:pPr lvl="1"/>
            <a:r>
              <a:rPr lang="en-US" dirty="0"/>
              <a:t>“Good governance in charities is fundamental to their success. It enables and supports a charity’s compliance with the law and relevant regulations. It also promotes a culture where everything works towards fulfilling the charity’s vision. The same core principles apply to all charities, but they apply in different ways in terms of tailored good practice.”</a:t>
            </a:r>
          </a:p>
          <a:p>
            <a:pPr lvl="1"/>
            <a:r>
              <a:rPr lang="en-US" dirty="0"/>
              <a:t>The code starts with a ‘foundation principle’; it should be a ‘given’ that all trustees understand their legal duties (as explained in The Essential Trustee) and are committed to their cause and good governance. We don’t take trustees’ commitment for granted, but it should be reasonable to expect commitment to translate into finding out about their responsibilities. In practice this is not always the case, and it’s an area where we continue to focus our efforts.</a:t>
            </a:r>
          </a:p>
          <a:p>
            <a:pPr lvl="1"/>
            <a:r>
              <a:rPr lang="en-US" dirty="0"/>
              <a:t>The code then develops seven principles – leadership; integrity; decision making, risk and control; board effectiveness; diversity; openness and accountability; all underpinning </a:t>
            </a:r>
            <a:r>
              <a:rPr lang="en-US" dirty="0" err="1"/>
              <a:t>organisational</a:t>
            </a:r>
            <a:r>
              <a:rPr lang="en-US" dirty="0"/>
              <a:t> purpose. Why these qualities matter should be self-evident. Many of them are also key drivers of trust and confidence, and can help to demonstrate to beneficiaries, funders and donors that a charity is trust-worthy.”</a:t>
            </a:r>
          </a:p>
          <a:p>
            <a:pPr marL="0" indent="0">
              <a:buNone/>
            </a:pPr>
            <a:endParaRPr lang="en-GB" dirty="0"/>
          </a:p>
        </p:txBody>
      </p:sp>
    </p:spTree>
    <p:extLst>
      <p:ext uri="{BB962C8B-B14F-4D97-AF65-F5344CB8AC3E}">
        <p14:creationId xmlns:p14="http://schemas.microsoft.com/office/powerpoint/2010/main" val="840943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national principles we </a:t>
            </a:r>
            <a:br>
              <a:rPr lang="en-GB" b="1" dirty="0"/>
            </a:br>
            <a:r>
              <a:rPr lang="en-GB" b="1" dirty="0"/>
              <a:t>self-assess against</a:t>
            </a:r>
          </a:p>
        </p:txBody>
      </p:sp>
      <p:pic>
        <p:nvPicPr>
          <p:cNvPr id="24" name="Content Placeholder 2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6103" y="1594111"/>
            <a:ext cx="7362457" cy="4777258"/>
          </a:xfrm>
        </p:spPr>
      </p:pic>
    </p:spTree>
    <p:extLst>
      <p:ext uri="{BB962C8B-B14F-4D97-AF65-F5344CB8AC3E}">
        <p14:creationId xmlns:p14="http://schemas.microsoft.com/office/powerpoint/2010/main" val="3310537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About the Code 2</a:t>
            </a:r>
            <a:br>
              <a:rPr lang="en-GB" i="1" dirty="0"/>
            </a:br>
            <a:r>
              <a:rPr lang="en-GB" sz="2800" i="1" dirty="0">
                <a:hlinkClick r:id="rId2"/>
              </a:rPr>
              <a:t>https://www.charitygovernancecode.org/en</a:t>
            </a:r>
            <a:r>
              <a:rPr lang="en-GB" sz="2800" i="1" dirty="0"/>
              <a:t> </a:t>
            </a:r>
          </a:p>
        </p:txBody>
      </p:sp>
      <p:sp>
        <p:nvSpPr>
          <p:cNvPr id="3" name="Content Placeholder 2"/>
          <p:cNvSpPr>
            <a:spLocks noGrp="1"/>
          </p:cNvSpPr>
          <p:nvPr>
            <p:ph idx="1"/>
          </p:nvPr>
        </p:nvSpPr>
        <p:spPr/>
        <p:txBody>
          <a:bodyPr>
            <a:normAutofit fontScale="92500" lnSpcReduction="20000"/>
          </a:bodyPr>
          <a:lstStyle/>
          <a:p>
            <a:r>
              <a:rPr lang="en-US" dirty="0"/>
              <a:t>The Charity Commission says:</a:t>
            </a:r>
          </a:p>
          <a:p>
            <a:pPr lvl="1"/>
            <a:r>
              <a:rPr lang="en-US" dirty="0"/>
              <a:t>It might look like a lot of detail, but start with the principles – what they are; the rationale – why they matter; and the key outcomes – what difference they should make. How they play out in terms of applying recommended practice will depend on the size and shape of your charity.</a:t>
            </a:r>
          </a:p>
          <a:p>
            <a:pPr lvl="1"/>
            <a:r>
              <a:rPr lang="en-US" dirty="0"/>
              <a:t>The bottom line is, good governance is no longer an optional extra. It’s essential to charities’ effectiveness and probably their survival too. Charities need to be able to demonstrate that they take it seriously, allowing it to change the way they operate.</a:t>
            </a:r>
          </a:p>
          <a:p>
            <a:pPr lvl="1"/>
            <a:r>
              <a:rPr lang="en-US" dirty="0"/>
              <a:t>The Charity Governance Code represents a standard of good governance practice to which all charities should aspire. We encourage all charities to read, follow and apply it proportionately to their circumstances. And if you sign up to the code, go public about it on your website or your annual report. Be prepared to stand up and be counted, and see the difference that makes.</a:t>
            </a:r>
          </a:p>
          <a:p>
            <a:r>
              <a:rPr lang="en-US" dirty="0"/>
              <a:t>The Charity Commission recommends large charities should have a review every three years or so</a:t>
            </a:r>
          </a:p>
          <a:p>
            <a:endParaRPr lang="en-GB" dirty="0"/>
          </a:p>
        </p:txBody>
      </p:sp>
    </p:spTree>
    <p:extLst>
      <p:ext uri="{BB962C8B-B14F-4D97-AF65-F5344CB8AC3E}">
        <p14:creationId xmlns:p14="http://schemas.microsoft.com/office/powerpoint/2010/main" val="93832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Code 3</a:t>
            </a:r>
          </a:p>
        </p:txBody>
      </p:sp>
      <p:sp>
        <p:nvSpPr>
          <p:cNvPr id="3" name="Content Placeholder 2"/>
          <p:cNvSpPr>
            <a:spLocks noGrp="1"/>
          </p:cNvSpPr>
          <p:nvPr>
            <p:ph idx="1"/>
          </p:nvPr>
        </p:nvSpPr>
        <p:spPr/>
        <p:txBody>
          <a:bodyPr>
            <a:normAutofit lnSpcReduction="10000"/>
          </a:bodyPr>
          <a:lstStyle/>
          <a:p>
            <a:r>
              <a:rPr lang="en-GB" dirty="0"/>
              <a:t>Each principle states what it is, has a rationale and then key outcomes. This is the Code</a:t>
            </a:r>
          </a:p>
          <a:p>
            <a:r>
              <a:rPr lang="en-GB" dirty="0"/>
              <a:t>There is then an additional set of recommended good practice, one set for large charities and one for small. We have used the large charities</a:t>
            </a:r>
          </a:p>
          <a:p>
            <a:r>
              <a:rPr lang="en-GB" dirty="0"/>
              <a:t>All of these have been reproduced </a:t>
            </a:r>
            <a:r>
              <a:rPr lang="en-GB" b="1" dirty="0"/>
              <a:t>verbatim</a:t>
            </a:r>
            <a:r>
              <a:rPr lang="en-GB" dirty="0"/>
              <a:t> in this self assessment</a:t>
            </a:r>
          </a:p>
          <a:p>
            <a:r>
              <a:rPr lang="en-GB" b="1" dirty="0">
                <a:solidFill>
                  <a:schemeClr val="accent2"/>
                </a:solidFill>
              </a:rPr>
              <a:t>What the code DOESN’T DO is either provide a self-assessment, or ranking, or indeed additional standards (such as the ones in here) specific to us</a:t>
            </a:r>
          </a:p>
          <a:p>
            <a:pPr lvl="1"/>
            <a:r>
              <a:rPr lang="en-GB" dirty="0">
                <a:solidFill>
                  <a:schemeClr val="accent2"/>
                </a:solidFill>
              </a:rPr>
              <a:t>These have all been added in for us so this tool can be used to track status and progress</a:t>
            </a:r>
            <a:r>
              <a:rPr lang="en-GB" dirty="0"/>
              <a:t>		</a:t>
            </a:r>
          </a:p>
          <a:p>
            <a:endParaRPr lang="en-GB" dirty="0"/>
          </a:p>
        </p:txBody>
      </p:sp>
    </p:spTree>
    <p:extLst>
      <p:ext uri="{BB962C8B-B14F-4D97-AF65-F5344CB8AC3E}">
        <p14:creationId xmlns:p14="http://schemas.microsoft.com/office/powerpoint/2010/main" val="3144196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About this self-assessment tool</a:t>
            </a:r>
          </a:p>
        </p:txBody>
      </p:sp>
      <p:sp>
        <p:nvSpPr>
          <p:cNvPr id="3" name="Content Placeholder 2"/>
          <p:cNvSpPr>
            <a:spLocks noGrp="1"/>
          </p:cNvSpPr>
          <p:nvPr>
            <p:ph idx="1"/>
          </p:nvPr>
        </p:nvSpPr>
        <p:spPr/>
        <p:txBody>
          <a:bodyPr>
            <a:normAutofit fontScale="92500" lnSpcReduction="20000"/>
          </a:bodyPr>
          <a:lstStyle/>
          <a:p>
            <a:r>
              <a:rPr lang="en-GB" dirty="0"/>
              <a:t>This tool has been created for St Joseph’s using the national governance code. </a:t>
            </a:r>
          </a:p>
          <a:p>
            <a:r>
              <a:rPr lang="en-GB" dirty="0"/>
              <a:t>It takes each of the standards of the national Governance Code and sets out the </a:t>
            </a:r>
            <a:r>
              <a:rPr lang="en-GB" b="1" dirty="0"/>
              <a:t>principles</a:t>
            </a:r>
            <a:r>
              <a:rPr lang="en-GB" dirty="0"/>
              <a:t> and the </a:t>
            </a:r>
            <a:r>
              <a:rPr lang="en-GB" i="1" dirty="0"/>
              <a:t>recommended practice </a:t>
            </a:r>
            <a:r>
              <a:rPr lang="en-GB" dirty="0"/>
              <a:t>for larger charities, and invites us to assess ourselves against where we are as a Board</a:t>
            </a:r>
          </a:p>
          <a:p>
            <a:r>
              <a:rPr lang="en-GB" dirty="0"/>
              <a:t>This self-assessment tool also creates some additional standards and considerations for us as a Catholic Charity, including understanding our commitment to diversity and equality</a:t>
            </a:r>
          </a:p>
          <a:p>
            <a:r>
              <a:rPr lang="en-GB" dirty="0"/>
              <a:t>It invites us to self-assess using a table where we rate ourselves from 1-5, with 5 being fully compliant and 1 being not at all compliant on the standard. </a:t>
            </a:r>
          </a:p>
          <a:p>
            <a:r>
              <a:rPr lang="en-GB" dirty="0"/>
              <a:t>When the ratings are all complete by each </a:t>
            </a:r>
            <a:r>
              <a:rPr lang="en-GB" dirty="0" err="1"/>
              <a:t>rater</a:t>
            </a:r>
            <a:r>
              <a:rPr lang="en-GB" dirty="0"/>
              <a:t>, we can then identify what action we need to take</a:t>
            </a:r>
          </a:p>
          <a:p>
            <a:endParaRPr lang="en-GB" dirty="0"/>
          </a:p>
          <a:p>
            <a:pPr marL="0" indent="0">
              <a:buNone/>
            </a:pPr>
            <a:endParaRPr lang="en-GB" dirty="0"/>
          </a:p>
        </p:txBody>
      </p:sp>
    </p:spTree>
    <p:extLst>
      <p:ext uri="{BB962C8B-B14F-4D97-AF65-F5344CB8AC3E}">
        <p14:creationId xmlns:p14="http://schemas.microsoft.com/office/powerpoint/2010/main" val="989901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Foundation: trustee role and </a:t>
            </a:r>
            <a:br>
              <a:rPr lang="en-GB" b="1" dirty="0"/>
            </a:br>
            <a:r>
              <a:rPr lang="en-GB" b="1" dirty="0"/>
              <a:t>charity context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81116625"/>
              </p:ext>
            </p:extLst>
          </p:nvPr>
        </p:nvGraphicFramePr>
        <p:xfrm>
          <a:off x="830580" y="1825625"/>
          <a:ext cx="10523220" cy="4851400"/>
        </p:xfrm>
        <a:graphic>
          <a:graphicData uri="http://schemas.openxmlformats.org/drawingml/2006/table">
            <a:tbl>
              <a:tblPr firstRow="1" bandRow="1">
                <a:tableStyleId>{5C22544A-7EE6-4342-B048-85BDC9FD1C3A}</a:tableStyleId>
              </a:tblPr>
              <a:tblGrid>
                <a:gridCol w="5645035">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Starting Points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Trustees </a:t>
                      </a:r>
                      <a:r>
                        <a:rPr lang="en-US" dirty="0"/>
                        <a:t>are committed to their charity’s cause and have joined its board because they want to help the charity deliver its purposes most effectively for public benefit</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Trustees </a:t>
                      </a:r>
                      <a:r>
                        <a:rPr lang="en-US" dirty="0" err="1"/>
                        <a:t>recognise</a:t>
                      </a:r>
                      <a:r>
                        <a:rPr lang="en-US" dirty="0"/>
                        <a:t> that meeting their charity’s stated public benefit is an ongoing requirement</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075799114"/>
                  </a:ext>
                </a:extLst>
              </a:tr>
              <a:tr h="370840">
                <a:tc>
                  <a:txBody>
                    <a:bodyPr/>
                    <a:lstStyle/>
                    <a:p>
                      <a:pPr rtl="0"/>
                      <a:r>
                        <a:rPr lang="en-US" dirty="0"/>
                        <a:t>Trustees understand their roles and legal responsibilities, and, in particular, have read and understand: </a:t>
                      </a:r>
                    </a:p>
                    <a:p>
                      <a:pPr lvl="1" rtl="0"/>
                      <a:r>
                        <a:rPr lang="en-US" dirty="0"/>
                        <a:t>the Charity Commission’s guidance </a:t>
                      </a:r>
                      <a:r>
                        <a:rPr lang="en-US" i="1" dirty="0">
                          <a:hlinkClick r:id="rId2"/>
                        </a:rPr>
                        <a:t>The Essential Trustee</a:t>
                      </a:r>
                      <a:r>
                        <a:rPr lang="en-US" dirty="0">
                          <a:hlinkClick r:id="rId2"/>
                        </a:rPr>
                        <a:t> (CC3)</a:t>
                      </a:r>
                      <a:endParaRPr lang="en-US" dirty="0"/>
                    </a:p>
                    <a:p>
                      <a:pPr lvl="1" rtl="0"/>
                      <a:r>
                        <a:rPr lang="en-US" dirty="0"/>
                        <a:t>their charity’s governing document</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2974518665"/>
                  </a:ext>
                </a:extLst>
              </a:tr>
              <a:tr h="370840">
                <a:tc>
                  <a:txBody>
                    <a:bodyPr/>
                    <a:lstStyle/>
                    <a:p>
                      <a:pPr rtl="0"/>
                      <a:r>
                        <a:rPr lang="en-US" dirty="0"/>
                        <a:t>Trustees</a:t>
                      </a:r>
                      <a:r>
                        <a:rPr lang="en-US" baseline="0" dirty="0"/>
                        <a:t> </a:t>
                      </a:r>
                      <a:r>
                        <a:rPr lang="en-US" dirty="0"/>
                        <a:t>are committed to good governance and want to contribute to their charity’s continued improvement.</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271998186"/>
                  </a:ext>
                </a:extLst>
              </a:tr>
            </a:tbl>
          </a:graphicData>
        </a:graphic>
      </p:graphicFrame>
    </p:spTree>
    <p:extLst>
      <p:ext uri="{BB962C8B-B14F-4D97-AF65-F5344CB8AC3E}">
        <p14:creationId xmlns:p14="http://schemas.microsoft.com/office/powerpoint/2010/main" val="2292392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0292"/>
            <a:ext cx="10515600" cy="1325563"/>
          </a:xfrm>
        </p:spPr>
        <p:txBody>
          <a:bodyPr>
            <a:normAutofit/>
          </a:bodyPr>
          <a:lstStyle/>
          <a:p>
            <a:r>
              <a:rPr lang="en-GB" i="1" dirty="0">
                <a:solidFill>
                  <a:schemeClr val="accent2"/>
                </a:solidFill>
              </a:rPr>
              <a:t>Foundation: supplementary standards</a:t>
            </a:r>
            <a:br>
              <a:rPr lang="en-GB" i="1" dirty="0">
                <a:solidFill>
                  <a:schemeClr val="accent2"/>
                </a:solidFill>
              </a:rPr>
            </a:br>
            <a:r>
              <a:rPr lang="en-GB" i="1" dirty="0">
                <a:solidFill>
                  <a:schemeClr val="accent2"/>
                </a:solidFill>
              </a:rPr>
              <a:t>specific to St Joseph’s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29065576"/>
              </p:ext>
            </p:extLst>
          </p:nvPr>
        </p:nvGraphicFramePr>
        <p:xfrm>
          <a:off x="830580" y="1825625"/>
          <a:ext cx="10523220" cy="2667000"/>
        </p:xfrm>
        <a:graphic>
          <a:graphicData uri="http://schemas.openxmlformats.org/drawingml/2006/table">
            <a:tbl>
              <a:tblPr firstRow="1" bandRow="1">
                <a:tableStyleId>{5C22544A-7EE6-4342-B048-85BDC9FD1C3A}</a:tableStyleId>
              </a:tblPr>
              <a:tblGrid>
                <a:gridCol w="5645035">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This starting point is NOT in the code but is fundamental to St Joseph’s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r>
                        <a:rPr lang="en-GB" dirty="0"/>
                        <a:t>The Trustees of St Joseph’s should understand the mission, values and ethos of the Hospice and the Religious Sisters of Charity</a:t>
                      </a:r>
                      <a:r>
                        <a:rPr lang="en-GB" baseline="0" dirty="0"/>
                        <a:t> as our founders</a:t>
                      </a:r>
                      <a:endParaRPr lang="en-GB" dirty="0"/>
                    </a:p>
                  </a:txBody>
                  <a:tcPr/>
                </a:tc>
                <a:tc>
                  <a:txBody>
                    <a:bodyPr/>
                    <a:lstStyle/>
                    <a:p>
                      <a:endParaRPr lang="en-GB" sz="1200" dirty="0"/>
                    </a:p>
                  </a:txBody>
                  <a:tcPr/>
                </a:tc>
                <a:tc>
                  <a:txBody>
                    <a:bodyPr/>
                    <a:lstStyle/>
                    <a:p>
                      <a:endParaRPr lang="en-GB" sz="1200" dirty="0"/>
                    </a:p>
                  </a:txBody>
                  <a:tcPr/>
                </a:tc>
                <a:tc>
                  <a:txBody>
                    <a:bodyPr/>
                    <a:lstStyle/>
                    <a:p>
                      <a:pPr algn="ctr"/>
                      <a:endParaRPr lang="en-GB" sz="1200" dirty="0"/>
                    </a:p>
                  </a:txBody>
                  <a:tcPr/>
                </a:tc>
                <a:tc>
                  <a:txBody>
                    <a:bodyPr/>
                    <a:lstStyle/>
                    <a:p>
                      <a:endParaRPr lang="en-GB" sz="1200"/>
                    </a:p>
                  </a:txBody>
                  <a:tcPr/>
                </a:tc>
                <a:tc>
                  <a:txBody>
                    <a:bodyPr/>
                    <a:lstStyle/>
                    <a:p>
                      <a:endParaRPr lang="en-GB" sz="1200" dirty="0"/>
                    </a:p>
                  </a:txBody>
                  <a:tcPr/>
                </a:tc>
                <a:extLst>
                  <a:ext uri="{0D108BD9-81ED-4DB2-BD59-A6C34878D82A}">
                    <a16:rowId xmlns:a16="http://schemas.microsoft.com/office/drawing/2014/main" val="3423105184"/>
                  </a:ext>
                </a:extLst>
              </a:tr>
              <a:tr h="370840">
                <a:tc>
                  <a:txBody>
                    <a:bodyPr/>
                    <a:lstStyle/>
                    <a:p>
                      <a:endParaRPr lang="en-GB"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1075799114"/>
                  </a:ext>
                </a:extLst>
              </a:tr>
              <a:tr h="370840">
                <a:tc>
                  <a:txBody>
                    <a:bodyPr/>
                    <a:lstStyle/>
                    <a:p>
                      <a:pPr rtl="0"/>
                      <a:endParaRPr lang="en-US"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2974518665"/>
                  </a:ext>
                </a:extLst>
              </a:tr>
              <a:tr h="370840">
                <a:tc>
                  <a:txBody>
                    <a:bodyPr/>
                    <a:lstStyle/>
                    <a:p>
                      <a:endParaRPr lang="en-GB"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271998186"/>
                  </a:ext>
                </a:extLst>
              </a:tr>
            </a:tbl>
          </a:graphicData>
        </a:graphic>
      </p:graphicFrame>
      <p:sp>
        <p:nvSpPr>
          <p:cNvPr id="7" name="TextBox 6"/>
          <p:cNvSpPr txBox="1"/>
          <p:nvPr/>
        </p:nvSpPr>
        <p:spPr>
          <a:xfrm>
            <a:off x="830580" y="5243119"/>
            <a:ext cx="9144000" cy="923330"/>
          </a:xfrm>
          <a:prstGeom prst="rect">
            <a:avLst/>
          </a:prstGeom>
          <a:noFill/>
        </p:spPr>
        <p:txBody>
          <a:bodyPr wrap="square" rtlCol="0">
            <a:spAutoFit/>
          </a:bodyPr>
          <a:lstStyle/>
          <a:p>
            <a:r>
              <a:rPr lang="en-GB" i="1" dirty="0">
                <a:solidFill>
                  <a:schemeClr val="accent2"/>
                </a:solidFill>
              </a:rPr>
              <a:t>These standards are ADDITIONAL standards not in the governance code but which, because of the mission, ethos and values of the Hospice, have been added in for the Hospice as specifically relevant to our Governance</a:t>
            </a:r>
          </a:p>
        </p:txBody>
      </p:sp>
    </p:spTree>
    <p:extLst>
      <p:ext uri="{BB962C8B-B14F-4D97-AF65-F5344CB8AC3E}">
        <p14:creationId xmlns:p14="http://schemas.microsoft.com/office/powerpoint/2010/main" val="72215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Reflection on Foundation</a:t>
            </a:r>
          </a:p>
        </p:txBody>
      </p:sp>
      <p:sp>
        <p:nvSpPr>
          <p:cNvPr id="6" name="Text Placeholder 5"/>
          <p:cNvSpPr>
            <a:spLocks noGrp="1"/>
          </p:cNvSpPr>
          <p:nvPr>
            <p:ph type="body" idx="1"/>
          </p:nvPr>
        </p:nvSpPr>
        <p:spPr>
          <a:xfrm>
            <a:off x="839788" y="1451331"/>
            <a:ext cx="5157787" cy="478713"/>
          </a:xfrm>
        </p:spPr>
        <p:txBody>
          <a:bodyPr/>
          <a:lstStyle/>
          <a:p>
            <a:r>
              <a:rPr lang="en-GB" dirty="0"/>
              <a:t>What do we do well </a:t>
            </a:r>
          </a:p>
        </p:txBody>
      </p:sp>
      <p:sp>
        <p:nvSpPr>
          <p:cNvPr id="8" name="Content Placeholder 7"/>
          <p:cNvSpPr>
            <a:spLocks noGrp="1"/>
          </p:cNvSpPr>
          <p:nvPr>
            <p:ph sz="half" idx="2"/>
          </p:nvPr>
        </p:nvSpPr>
        <p:spPr>
          <a:xfrm>
            <a:off x="839788" y="1930044"/>
            <a:ext cx="5157787" cy="4259619"/>
          </a:xfrm>
        </p:spPr>
        <p:txBody>
          <a:bodyPr/>
          <a:lstStyle/>
          <a:p>
            <a:endParaRPr lang="en-GB" dirty="0"/>
          </a:p>
        </p:txBody>
      </p:sp>
      <p:sp>
        <p:nvSpPr>
          <p:cNvPr id="9" name="Text Placeholder 8"/>
          <p:cNvSpPr>
            <a:spLocks noGrp="1"/>
          </p:cNvSpPr>
          <p:nvPr>
            <p:ph type="body" sz="quarter" idx="3"/>
          </p:nvPr>
        </p:nvSpPr>
        <p:spPr>
          <a:xfrm>
            <a:off x="6172200" y="1451331"/>
            <a:ext cx="5183188" cy="399885"/>
          </a:xfrm>
        </p:spPr>
        <p:txBody>
          <a:bodyPr>
            <a:normAutofit lnSpcReduction="10000"/>
          </a:bodyPr>
          <a:lstStyle/>
          <a:p>
            <a:r>
              <a:rPr lang="en-GB" dirty="0"/>
              <a:t>What do we need to do better</a:t>
            </a:r>
          </a:p>
        </p:txBody>
      </p:sp>
      <p:sp>
        <p:nvSpPr>
          <p:cNvPr id="10" name="Content Placeholder 9"/>
          <p:cNvSpPr>
            <a:spLocks noGrp="1"/>
          </p:cNvSpPr>
          <p:nvPr>
            <p:ph sz="quarter" idx="4"/>
          </p:nvPr>
        </p:nvSpPr>
        <p:spPr>
          <a:xfrm>
            <a:off x="6172200" y="1930044"/>
            <a:ext cx="5183188" cy="4259619"/>
          </a:xfrm>
        </p:spPr>
        <p:txBody>
          <a:bodyPr/>
          <a:lstStyle/>
          <a:p>
            <a:endParaRPr lang="en-GB" dirty="0"/>
          </a:p>
        </p:txBody>
      </p:sp>
    </p:spTree>
    <p:extLst>
      <p:ext uri="{BB962C8B-B14F-4D97-AF65-F5344CB8AC3E}">
        <p14:creationId xmlns:p14="http://schemas.microsoft.com/office/powerpoint/2010/main" val="4267746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b="1" dirty="0"/>
              <a:t>Principle 1: Organisational Purpose </a:t>
            </a:r>
          </a:p>
        </p:txBody>
      </p:sp>
      <p:sp>
        <p:nvSpPr>
          <p:cNvPr id="8" name="Content Placeholder 7"/>
          <p:cNvSpPr>
            <a:spLocks noGrp="1"/>
          </p:cNvSpPr>
          <p:nvPr>
            <p:ph idx="1"/>
          </p:nvPr>
        </p:nvSpPr>
        <p:spPr/>
        <p:txBody>
          <a:bodyPr>
            <a:normAutofit fontScale="92500"/>
          </a:bodyPr>
          <a:lstStyle/>
          <a:p>
            <a:r>
              <a:rPr lang="en-US" b="1" dirty="0"/>
              <a:t>Principle</a:t>
            </a:r>
          </a:p>
          <a:p>
            <a:r>
              <a:rPr lang="en-US" dirty="0"/>
              <a:t>The board is clear about the charity’s aims and ensures that these are being delivered effectively and sustainably.</a:t>
            </a:r>
          </a:p>
          <a:p>
            <a:r>
              <a:rPr lang="en-US" b="1" dirty="0"/>
              <a:t>Rationale</a:t>
            </a:r>
          </a:p>
          <a:p>
            <a:r>
              <a:rPr lang="en-US" dirty="0"/>
              <a:t>Charities exist to fulfil their charitable purposes. Trustees have a responsibility to understand the environment in which the charity is operating and to lead the charity in fulfilling its purposes as effectively as possible with the resources available. To do otherwise would be failing beneficiaries, funders and supporters.</a:t>
            </a:r>
          </a:p>
          <a:p>
            <a:r>
              <a:rPr lang="en-US" dirty="0"/>
              <a:t>The board’s core role is a focus on strategy, performance and assurance.</a:t>
            </a:r>
          </a:p>
          <a:p>
            <a:endParaRPr lang="en-GB" dirty="0"/>
          </a:p>
        </p:txBody>
      </p:sp>
    </p:spTree>
    <p:extLst>
      <p:ext uri="{BB962C8B-B14F-4D97-AF65-F5344CB8AC3E}">
        <p14:creationId xmlns:p14="http://schemas.microsoft.com/office/powerpoint/2010/main" val="1061229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Organisational Purpose: Our Ratings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0722612"/>
              </p:ext>
            </p:extLst>
          </p:nvPr>
        </p:nvGraphicFramePr>
        <p:xfrm>
          <a:off x="806334" y="1426614"/>
          <a:ext cx="10547466" cy="5130800"/>
        </p:xfrm>
        <a:graphic>
          <a:graphicData uri="http://schemas.openxmlformats.org/drawingml/2006/table">
            <a:tbl>
              <a:tblPr firstRow="1" bandRow="1">
                <a:tableStyleId>{5C22544A-7EE6-4342-B048-85BDC9FD1C3A}</a:tableStyleId>
              </a:tblPr>
              <a:tblGrid>
                <a:gridCol w="5802284">
                  <a:extLst>
                    <a:ext uri="{9D8B030D-6E8A-4147-A177-3AD203B41FA5}">
                      <a16:colId xmlns:a16="http://schemas.microsoft.com/office/drawing/2014/main" val="1532058481"/>
                    </a:ext>
                  </a:extLst>
                </a:gridCol>
                <a:gridCol w="912322">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Key Outcomes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r>
                        <a:rPr lang="en-US" dirty="0"/>
                        <a:t>The board has a shared understanding of and commitment to the charity’s purposes and can articulate these clearly.</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board can demonstrate that the charity is effective in achieving its charitable purposes and agreed outcomes.</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075799114"/>
                  </a:ext>
                </a:extLst>
              </a:tr>
              <a:tr h="370840">
                <a:tc>
                  <a:txBody>
                    <a:bodyPr/>
                    <a:lstStyle/>
                    <a:p>
                      <a:pPr rtl="0"/>
                      <a:r>
                        <a:rPr lang="en-US" b="1" dirty="0"/>
                        <a:t>Recommended Practice for Larger Charities</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2858574544"/>
                  </a:ext>
                </a:extLst>
              </a:tr>
              <a:tr h="370840">
                <a:tc>
                  <a:txBody>
                    <a:bodyPr/>
                    <a:lstStyle/>
                    <a:p>
                      <a:pPr rtl="0"/>
                      <a:r>
                        <a:rPr lang="en-US" sz="1600" dirty="0">
                          <a:effectLst/>
                        </a:rPr>
                        <a:t>Determining </a:t>
                      </a:r>
                      <a:r>
                        <a:rPr lang="en-US" sz="1600" dirty="0" err="1">
                          <a:effectLst/>
                        </a:rPr>
                        <a:t>organisational</a:t>
                      </a:r>
                      <a:r>
                        <a:rPr lang="en-US" sz="1600" dirty="0">
                          <a:effectLst/>
                        </a:rPr>
                        <a:t> purpose </a:t>
                      </a:r>
                    </a:p>
                    <a:p>
                      <a:pPr marL="742950" lvl="1" indent="-285750" rtl="0">
                        <a:buFont typeface="Arial" panose="020B0604020202020204" pitchFamily="34" charset="0"/>
                        <a:buChar char="•"/>
                      </a:pPr>
                      <a:r>
                        <a:rPr lang="en-US" sz="1600" dirty="0">
                          <a:effectLst/>
                        </a:rPr>
                        <a:t>The board periodically reviews the </a:t>
                      </a:r>
                      <a:r>
                        <a:rPr lang="en-US" sz="1600" dirty="0" err="1">
                          <a:effectLst/>
                        </a:rPr>
                        <a:t>organisation’s</a:t>
                      </a:r>
                      <a:r>
                        <a:rPr lang="en-US" sz="1600" dirty="0">
                          <a:effectLst/>
                        </a:rPr>
                        <a:t> charitable purposes, and the external environment in which it works, to make sure that the charity, and its purposes, stay relevant and valid.</a:t>
                      </a:r>
                    </a:p>
                    <a:p>
                      <a:pPr marL="742950" lvl="1" indent="-285750" rtl="0">
                        <a:buFont typeface="Arial" panose="020B0604020202020204" pitchFamily="34" charset="0"/>
                        <a:buChar char="•"/>
                      </a:pPr>
                      <a:r>
                        <a:rPr lang="en-US" sz="1600" dirty="0">
                          <a:effectLst/>
                        </a:rPr>
                        <a:t>The board leads the development of, and agrees, a strategy that aims to achieve the </a:t>
                      </a:r>
                      <a:r>
                        <a:rPr lang="en-US" sz="1600" dirty="0" err="1">
                          <a:effectLst/>
                        </a:rPr>
                        <a:t>organisation’s</a:t>
                      </a:r>
                      <a:r>
                        <a:rPr lang="en-US" sz="1600" dirty="0">
                          <a:effectLst/>
                        </a:rPr>
                        <a:t> charitable purposes and is clear about the desired outputs, outcomes and impacts.</a:t>
                      </a:r>
                    </a:p>
                    <a:p>
                      <a:pPr rtl="0"/>
                      <a:endParaRPr lang="en-US"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2974518665"/>
                  </a:ext>
                </a:extLst>
              </a:tr>
            </a:tbl>
          </a:graphicData>
        </a:graphic>
      </p:graphicFrame>
    </p:spTree>
    <p:extLst>
      <p:ext uri="{BB962C8B-B14F-4D97-AF65-F5344CB8AC3E}">
        <p14:creationId xmlns:p14="http://schemas.microsoft.com/office/powerpoint/2010/main" val="468869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Organisational Purpose: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19729663"/>
              </p:ext>
            </p:extLst>
          </p:nvPr>
        </p:nvGraphicFramePr>
        <p:xfrm>
          <a:off x="838200" y="1833938"/>
          <a:ext cx="10547466" cy="418084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pPr rtl="0"/>
                      <a:r>
                        <a:rPr lang="en-US" b="1" dirty="0"/>
                        <a:t>Recommended Practice for Larger Charities (Continued)</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400" dirty="0">
                          <a:effectLst/>
                        </a:rPr>
                        <a:t>Achieving the purpose </a:t>
                      </a:r>
                    </a:p>
                    <a:p>
                      <a:pPr marL="742950" lvl="1" indent="-285750" rtl="0">
                        <a:buFont typeface="Arial" panose="020B0604020202020204" pitchFamily="34" charset="0"/>
                        <a:buChar char="•"/>
                      </a:pPr>
                      <a:r>
                        <a:rPr lang="en-US" sz="1400" dirty="0">
                          <a:effectLst/>
                        </a:rPr>
                        <a:t>All trustees can explain the charity’s public benefit.</a:t>
                      </a:r>
                    </a:p>
                    <a:p>
                      <a:pPr marL="742950" lvl="1" indent="-285750" rtl="0">
                        <a:buFont typeface="Arial" panose="020B0604020202020204" pitchFamily="34" charset="0"/>
                        <a:buChar char="•"/>
                      </a:pPr>
                      <a:r>
                        <a:rPr lang="en-US" sz="1400" dirty="0">
                          <a:effectLst/>
                        </a:rPr>
                        <a:t>The board evaluates the charity’s impact by measuring and assessing results, outputs and outcomes.</a:t>
                      </a:r>
                    </a:p>
                    <a:p>
                      <a:endParaRPr lang="en-GB" sz="14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rtl="0"/>
                      <a:r>
                        <a:rPr lang="en-US" sz="1400" dirty="0" err="1">
                          <a:effectLst/>
                        </a:rPr>
                        <a:t>Analysing</a:t>
                      </a:r>
                      <a:r>
                        <a:rPr lang="en-US" sz="1400" dirty="0">
                          <a:effectLst/>
                        </a:rPr>
                        <a:t> the external environment and planning for sustainability </a:t>
                      </a:r>
                    </a:p>
                    <a:p>
                      <a:pPr marL="742950" lvl="1" indent="-285750" rtl="0">
                        <a:buFont typeface="Arial" panose="020B0604020202020204" pitchFamily="34" charset="0"/>
                        <a:buChar char="•"/>
                      </a:pPr>
                      <a:r>
                        <a:rPr lang="en-US" sz="1400" dirty="0">
                          <a:effectLst/>
                        </a:rPr>
                        <a:t>The board regularly reviews the sustainability of its income sources and business models and their impact on achieving charitable purposes in the short, medium and longer term.</a:t>
                      </a:r>
                    </a:p>
                    <a:p>
                      <a:pPr marL="742950" lvl="1" indent="-285750" rtl="0">
                        <a:buFont typeface="Arial" panose="020B0604020202020204" pitchFamily="34" charset="0"/>
                        <a:buChar char="•"/>
                      </a:pPr>
                      <a:r>
                        <a:rPr lang="en-US" sz="1400" dirty="0">
                          <a:effectLst/>
                        </a:rPr>
                        <a:t>Trustees consider the benefits and risks of partnership working, merger or dissolution if other </a:t>
                      </a:r>
                      <a:r>
                        <a:rPr lang="en-US" sz="1400" dirty="0" err="1">
                          <a:effectLst/>
                        </a:rPr>
                        <a:t>organisations</a:t>
                      </a:r>
                      <a:r>
                        <a:rPr lang="en-US" sz="1400" dirty="0">
                          <a:effectLst/>
                        </a:rPr>
                        <a:t> are fulfilling similar charitable purposes more effectively and/or if the charity’s viability is uncertain.</a:t>
                      </a:r>
                    </a:p>
                    <a:p>
                      <a:pPr marL="742950" lvl="1" indent="-285750" rtl="0">
                        <a:buFont typeface="Arial" panose="020B0604020202020204" pitchFamily="34" charset="0"/>
                        <a:buChar char="•"/>
                      </a:pPr>
                      <a:r>
                        <a:rPr lang="en-US" sz="1400" dirty="0">
                          <a:effectLst/>
                        </a:rPr>
                        <a:t>The board </a:t>
                      </a:r>
                      <a:r>
                        <a:rPr lang="en-US" sz="1400" dirty="0" err="1">
                          <a:effectLst/>
                        </a:rPr>
                        <a:t>recognises</a:t>
                      </a:r>
                      <a:r>
                        <a:rPr lang="en-US" sz="1400" dirty="0">
                          <a:effectLst/>
                        </a:rPr>
                        <a:t> its broader responsibilities towards communities, stakeholders, wider society and the environment, and acts on them in a manner consistent with the charity’s purposes, values and available resources.</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783201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solidFill>
                  <a:schemeClr val="accent2"/>
                </a:solidFill>
              </a:rPr>
              <a:t>Organisational Purpose: </a:t>
            </a:r>
            <a:br>
              <a:rPr lang="en-GB" sz="4000" i="1" dirty="0">
                <a:solidFill>
                  <a:schemeClr val="accent2"/>
                </a:solidFill>
              </a:rPr>
            </a:br>
            <a:r>
              <a:rPr lang="en-GB" sz="4000" i="1" dirty="0">
                <a:solidFill>
                  <a:schemeClr val="accent2"/>
                </a:solidFill>
              </a:rPr>
              <a:t>Supplementary standards for St Joseph’s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5972190"/>
              </p:ext>
            </p:extLst>
          </p:nvPr>
        </p:nvGraphicFramePr>
        <p:xfrm>
          <a:off x="1066800" y="1782414"/>
          <a:ext cx="10547466" cy="317500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Specific</a:t>
                      </a:r>
                      <a:r>
                        <a:rPr lang="en-GB" baseline="0" dirty="0"/>
                        <a:t> Standards for St Joseph’s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400" dirty="0"/>
                        <a:t>The Board understands its organizational purpose as a subsidiary hospice, founded,</a:t>
                      </a:r>
                      <a:r>
                        <a:rPr lang="en-US" sz="1400" baseline="0" dirty="0"/>
                        <a:t> developed and owned by the Religious Sisters of Charity and operated on their behalf</a:t>
                      </a:r>
                      <a:endParaRPr lang="en-US" sz="1400"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3423105184"/>
                  </a:ext>
                </a:extLst>
              </a:tr>
              <a:tr h="370840">
                <a:tc>
                  <a:txBody>
                    <a:bodyPr/>
                    <a:lstStyle/>
                    <a:p>
                      <a:pPr rtl="0"/>
                      <a:r>
                        <a:rPr lang="en-US" sz="1400" dirty="0">
                          <a:effectLst/>
                        </a:rPr>
                        <a:t>The Board has explicitly</a:t>
                      </a:r>
                      <a:r>
                        <a:rPr lang="en-US" sz="1400" baseline="0" dirty="0">
                          <a:effectLst/>
                        </a:rPr>
                        <a:t> linked Diversity and Equality to its mission, core values and ethos</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1075799114"/>
                  </a:ext>
                </a:extLst>
              </a:tr>
              <a:tr h="370840">
                <a:tc>
                  <a:txBody>
                    <a:bodyPr/>
                    <a:lstStyle/>
                    <a:p>
                      <a:pPr rtl="0"/>
                      <a:r>
                        <a:rPr lang="en-US" sz="1400" dirty="0">
                          <a:effectLst/>
                        </a:rPr>
                        <a:t>The Board understands</a:t>
                      </a:r>
                      <a:r>
                        <a:rPr lang="en-US" sz="1400" baseline="0" dirty="0">
                          <a:effectLst/>
                        </a:rPr>
                        <a:t> its Catholic ethos and actively considers how this can be made relevant and inclusive to all </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313442216"/>
                  </a:ext>
                </a:extLst>
              </a:tr>
              <a:tr h="370840">
                <a:tc>
                  <a:txBody>
                    <a:bodyPr/>
                    <a:lstStyle/>
                    <a:p>
                      <a:pPr rtl="0"/>
                      <a:r>
                        <a:rPr lang="en-US" sz="1400" dirty="0">
                          <a:effectLst/>
                        </a:rPr>
                        <a:t>Trustees are</a:t>
                      </a:r>
                      <a:r>
                        <a:rPr lang="en-US" sz="1400" baseline="0" dirty="0">
                          <a:effectLst/>
                        </a:rPr>
                        <a:t> recruited to the Board who are support of the Catholic Ethos, Mission and Values of the Hospice and the Religious Sisters of Charity</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3703562673"/>
                  </a:ext>
                </a:extLst>
              </a:tr>
              <a:tr h="370840">
                <a:tc>
                  <a:txBody>
                    <a:bodyPr/>
                    <a:lstStyle/>
                    <a:p>
                      <a:pPr rtl="0"/>
                      <a:r>
                        <a:rPr lang="en-US" sz="1400" dirty="0">
                          <a:effectLst/>
                        </a:rPr>
                        <a:t>The Mission, Ethos and Values of the Religious Sisters</a:t>
                      </a:r>
                      <a:r>
                        <a:rPr lang="en-US" sz="1400" baseline="0" dirty="0">
                          <a:effectLst/>
                        </a:rPr>
                        <a:t> of Charity as founders and owners of the Hospice is respected and understood</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352016823"/>
                  </a:ext>
                </a:extLst>
              </a:tr>
            </a:tbl>
          </a:graphicData>
        </a:graphic>
      </p:graphicFrame>
      <p:sp>
        <p:nvSpPr>
          <p:cNvPr id="5" name="TextBox 4"/>
          <p:cNvSpPr txBox="1"/>
          <p:nvPr/>
        </p:nvSpPr>
        <p:spPr>
          <a:xfrm>
            <a:off x="830580" y="5243119"/>
            <a:ext cx="9144000" cy="923330"/>
          </a:xfrm>
          <a:prstGeom prst="rect">
            <a:avLst/>
          </a:prstGeom>
          <a:noFill/>
        </p:spPr>
        <p:txBody>
          <a:bodyPr wrap="square" rtlCol="0">
            <a:spAutoFit/>
          </a:bodyPr>
          <a:lstStyle/>
          <a:p>
            <a:r>
              <a:rPr lang="en-GB" i="1" dirty="0">
                <a:solidFill>
                  <a:schemeClr val="accent2"/>
                </a:solidFill>
              </a:rPr>
              <a:t>These standards are ADDITIONAL standards not in the governance code but which, because of the mission, ethos and values of the Hospice, have been added in for the Hospice as specifically relevant to our Governance, </a:t>
            </a:r>
          </a:p>
        </p:txBody>
      </p:sp>
    </p:spTree>
    <p:extLst>
      <p:ext uri="{BB962C8B-B14F-4D97-AF65-F5344CB8AC3E}">
        <p14:creationId xmlns:p14="http://schemas.microsoft.com/office/powerpoint/2010/main" val="4089471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Reflection on Organisational Purpose</a:t>
            </a:r>
          </a:p>
        </p:txBody>
      </p:sp>
      <p:sp>
        <p:nvSpPr>
          <p:cNvPr id="6" name="Text Placeholder 5"/>
          <p:cNvSpPr>
            <a:spLocks noGrp="1"/>
          </p:cNvSpPr>
          <p:nvPr>
            <p:ph type="body" idx="1"/>
          </p:nvPr>
        </p:nvSpPr>
        <p:spPr>
          <a:xfrm>
            <a:off x="839788" y="1451331"/>
            <a:ext cx="5157787" cy="478713"/>
          </a:xfrm>
        </p:spPr>
        <p:txBody>
          <a:bodyPr/>
          <a:lstStyle/>
          <a:p>
            <a:r>
              <a:rPr lang="en-GB" dirty="0"/>
              <a:t>What do we do well </a:t>
            </a:r>
          </a:p>
        </p:txBody>
      </p:sp>
      <p:sp>
        <p:nvSpPr>
          <p:cNvPr id="8" name="Content Placeholder 7"/>
          <p:cNvSpPr>
            <a:spLocks noGrp="1"/>
          </p:cNvSpPr>
          <p:nvPr>
            <p:ph sz="half" idx="2"/>
          </p:nvPr>
        </p:nvSpPr>
        <p:spPr>
          <a:xfrm>
            <a:off x="839788" y="1930044"/>
            <a:ext cx="5157787" cy="4259619"/>
          </a:xfrm>
        </p:spPr>
        <p:txBody>
          <a:bodyPr/>
          <a:lstStyle/>
          <a:p>
            <a:r>
              <a:rPr lang="en-GB" dirty="0"/>
              <a:t>Significant set of work on renewal of organisation, strategy, the way the Board works and plans for effectiveness, as well as monitoring, developed over last year	</a:t>
            </a:r>
          </a:p>
        </p:txBody>
      </p:sp>
      <p:sp>
        <p:nvSpPr>
          <p:cNvPr id="9" name="Text Placeholder 8"/>
          <p:cNvSpPr>
            <a:spLocks noGrp="1"/>
          </p:cNvSpPr>
          <p:nvPr>
            <p:ph type="body" sz="quarter" idx="3"/>
          </p:nvPr>
        </p:nvSpPr>
        <p:spPr>
          <a:xfrm>
            <a:off x="6172200" y="1451331"/>
            <a:ext cx="5183188" cy="399885"/>
          </a:xfrm>
        </p:spPr>
        <p:txBody>
          <a:bodyPr>
            <a:normAutofit lnSpcReduction="10000"/>
          </a:bodyPr>
          <a:lstStyle/>
          <a:p>
            <a:r>
              <a:rPr lang="en-GB" dirty="0"/>
              <a:t>What do we need to do better</a:t>
            </a:r>
          </a:p>
        </p:txBody>
      </p:sp>
      <p:sp>
        <p:nvSpPr>
          <p:cNvPr id="10" name="Content Placeholder 9"/>
          <p:cNvSpPr>
            <a:spLocks noGrp="1"/>
          </p:cNvSpPr>
          <p:nvPr>
            <p:ph sz="quarter" idx="4"/>
          </p:nvPr>
        </p:nvSpPr>
        <p:spPr>
          <a:xfrm>
            <a:off x="6172200" y="1930044"/>
            <a:ext cx="5183188" cy="4259619"/>
          </a:xfrm>
        </p:spPr>
        <p:txBody>
          <a:bodyPr/>
          <a:lstStyle/>
          <a:p>
            <a:r>
              <a:rPr lang="en-GB" dirty="0"/>
              <a:t>Continue implementation and review effectiveness</a:t>
            </a:r>
          </a:p>
          <a:p>
            <a:r>
              <a:rPr lang="en-GB" dirty="0"/>
              <a:t>Useful to undertake a quick check against the self-assessment every quarter</a:t>
            </a:r>
          </a:p>
        </p:txBody>
      </p:sp>
    </p:spTree>
    <p:extLst>
      <p:ext uri="{BB962C8B-B14F-4D97-AF65-F5344CB8AC3E}">
        <p14:creationId xmlns:p14="http://schemas.microsoft.com/office/powerpoint/2010/main" val="3402401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b="1" dirty="0"/>
              <a:t>Principle 2: Leadership</a:t>
            </a:r>
          </a:p>
        </p:txBody>
      </p:sp>
      <p:sp>
        <p:nvSpPr>
          <p:cNvPr id="8" name="Content Placeholder 7"/>
          <p:cNvSpPr>
            <a:spLocks noGrp="1"/>
          </p:cNvSpPr>
          <p:nvPr>
            <p:ph idx="1"/>
          </p:nvPr>
        </p:nvSpPr>
        <p:spPr/>
        <p:txBody>
          <a:bodyPr>
            <a:normAutofit/>
          </a:bodyPr>
          <a:lstStyle/>
          <a:p>
            <a:r>
              <a:rPr lang="en-US" b="1" dirty="0"/>
              <a:t>Principle</a:t>
            </a:r>
          </a:p>
          <a:p>
            <a:r>
              <a:rPr lang="en-US" dirty="0"/>
              <a:t>Every charity is headed by an effective board that provides strategic leadership in line with the charity’s aims and values.</a:t>
            </a:r>
          </a:p>
          <a:p>
            <a:r>
              <a:rPr lang="en-US" b="1" dirty="0"/>
              <a:t>Rationale</a:t>
            </a:r>
          </a:p>
          <a:p>
            <a:r>
              <a:rPr lang="en-US" dirty="0"/>
              <a:t>Strong and effective leadership helps the charity adopt an appropriate strategy for effectively delivering its aims. It also sets the tone for the charity, including its vision, values and reputation.</a:t>
            </a:r>
          </a:p>
          <a:p>
            <a:pPr marL="0" indent="0">
              <a:buNone/>
            </a:pPr>
            <a:endParaRPr lang="en-GB" dirty="0"/>
          </a:p>
        </p:txBody>
      </p:sp>
    </p:spTree>
    <p:extLst>
      <p:ext uri="{BB962C8B-B14F-4D97-AF65-F5344CB8AC3E}">
        <p14:creationId xmlns:p14="http://schemas.microsoft.com/office/powerpoint/2010/main" val="53738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Leadership: Our Ratings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26681677"/>
              </p:ext>
            </p:extLst>
          </p:nvPr>
        </p:nvGraphicFramePr>
        <p:xfrm>
          <a:off x="804042" y="1426614"/>
          <a:ext cx="10549759" cy="4211320"/>
        </p:xfrm>
        <a:graphic>
          <a:graphicData uri="http://schemas.openxmlformats.org/drawingml/2006/table">
            <a:tbl>
              <a:tblPr firstRow="1" bandRow="1">
                <a:tableStyleId>{5C22544A-7EE6-4342-B048-85BDC9FD1C3A}</a:tableStyleId>
              </a:tblPr>
              <a:tblGrid>
                <a:gridCol w="5671574">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Key Outcomes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dirty="0"/>
                        <a:t>The board, as a whole, and trustees individually, accept collective responsibility for ensuring that the charity has a clear and relevant set of aims and an appropriate strategy for achieving them.</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rtl="0"/>
                      <a:r>
                        <a:rPr lang="en-US" dirty="0"/>
                        <a:t>The board agrees to the charity’s vision, values and reputation and leads by example, requiring anyone representing the charity reflects its values positively.</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075799114"/>
                  </a:ext>
                </a:extLst>
              </a:tr>
              <a:tr h="370840">
                <a:tc>
                  <a:txBody>
                    <a:bodyPr/>
                    <a:lstStyle/>
                    <a:p>
                      <a:pPr rtl="0"/>
                      <a:r>
                        <a:rPr lang="en-US" dirty="0"/>
                        <a:t>The board makes sure that the charity’s values are reflected in all of its work, and that the ethos and culture of the </a:t>
                      </a:r>
                      <a:r>
                        <a:rPr lang="en-US" dirty="0" err="1"/>
                        <a:t>organisation</a:t>
                      </a:r>
                      <a:r>
                        <a:rPr lang="en-US" dirty="0"/>
                        <a:t> underpin the delivery of all activities.</a:t>
                      </a:r>
                    </a:p>
                    <a:p>
                      <a:pPr rtl="0"/>
                      <a:r>
                        <a:rPr lang="en-US" i="1" dirty="0"/>
                        <a:t>(this also links to the supplementary foundation</a:t>
                      </a:r>
                      <a:r>
                        <a:rPr lang="en-US" i="1" baseline="0" dirty="0"/>
                        <a:t> for mission, ethos and values of St Joseph’s)</a:t>
                      </a:r>
                      <a:endParaRPr lang="en-US" i="1"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2974518665"/>
                  </a:ext>
                </a:extLst>
              </a:tr>
            </a:tbl>
          </a:graphicData>
        </a:graphic>
      </p:graphicFrame>
    </p:spTree>
    <p:extLst>
      <p:ext uri="{BB962C8B-B14F-4D97-AF65-F5344CB8AC3E}">
        <p14:creationId xmlns:p14="http://schemas.microsoft.com/office/powerpoint/2010/main" val="2610284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Leadership: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17493999"/>
              </p:ext>
            </p:extLst>
          </p:nvPr>
        </p:nvGraphicFramePr>
        <p:xfrm>
          <a:off x="838200" y="1833938"/>
          <a:ext cx="10547466" cy="430784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a:t>
                      </a:r>
                      <a:r>
                        <a:rPr lang="en-GB" baseline="0" dirty="0"/>
                        <a:t> Practice for Larger Charities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200" dirty="0"/>
                        <a:t>Leading the charity </a:t>
                      </a:r>
                    </a:p>
                    <a:p>
                      <a:pPr marL="628650" lvl="1" indent="-171450" rtl="0">
                        <a:buFont typeface="Arial" panose="020B0604020202020204" pitchFamily="34" charset="0"/>
                        <a:buChar char="•"/>
                      </a:pPr>
                      <a:r>
                        <a:rPr lang="en-US" sz="1200" dirty="0"/>
                        <a:t>The board and individual trustees take collective responsibility for its decisions.</a:t>
                      </a:r>
                    </a:p>
                    <a:p>
                      <a:pPr marL="628650" lvl="1" indent="-171450" rtl="0">
                        <a:buFont typeface="Arial" panose="020B0604020202020204" pitchFamily="34" charset="0"/>
                        <a:buChar char="•"/>
                      </a:pPr>
                      <a:r>
                        <a:rPr lang="en-US" sz="1200" dirty="0"/>
                        <a:t>The chair provides leadership to the board with prime responsibility for ensuring it has agreed priorities, appropriate structures, processes and a productive culture and has trustees and senior staff who are able to govern well and add value to the charity.</a:t>
                      </a:r>
                    </a:p>
                    <a:p>
                      <a:pPr marL="628650" lvl="1" indent="-171450" rtl="0">
                        <a:buFont typeface="Arial" panose="020B0604020202020204" pitchFamily="34" charset="0"/>
                        <a:buChar char="•"/>
                      </a:pPr>
                      <a:r>
                        <a:rPr lang="en-US" sz="1200" dirty="0"/>
                        <a:t>In the case of the most senior member of staff (e.g. CEO) the board makes sure that there are proper arrangements for their appointment, supervision, support, appraisal, remuneration and, if necessary, dismissal.</a:t>
                      </a:r>
                    </a:p>
                    <a:p>
                      <a:pPr marL="628650" lvl="1" indent="-171450" rtl="0">
                        <a:buFont typeface="Arial" panose="020B0604020202020204" pitchFamily="34" charset="0"/>
                        <a:buChar char="•"/>
                      </a:pPr>
                      <a:r>
                        <a:rPr lang="en-US" sz="1200" dirty="0"/>
                        <a:t>The board’s functions are formally recorded. There are role descriptions defining responsibilities for all trustees that differentiate clearly those of the chair and other officer positions and outline how these roles relate to staff.</a:t>
                      </a:r>
                    </a:p>
                    <a:p>
                      <a:pPr marL="628650" lvl="1" indent="-171450" rtl="0">
                        <a:buFont typeface="Arial" panose="020B0604020202020204" pitchFamily="34" charset="0"/>
                        <a:buChar char="•"/>
                      </a:pPr>
                      <a:r>
                        <a:rPr lang="en-US" sz="1200" dirty="0"/>
                        <a:t>Where the board has agreed to establish a formally constituted subsidiary </a:t>
                      </a:r>
                      <a:r>
                        <a:rPr lang="en-US" sz="1200" dirty="0" err="1"/>
                        <a:t>organisation</a:t>
                      </a:r>
                      <a:r>
                        <a:rPr lang="en-US" sz="1200" dirty="0"/>
                        <a:t>/s, it is clear about the rationale, benefits and risks of these arrangements. The formal relationship between the parent charity and each of its subsidiaries is clearly recorded and the parent reviews, at appropriate intervals, whether these arrangements continue to best serve the </a:t>
                      </a:r>
                      <a:r>
                        <a:rPr lang="en-US" sz="1200" dirty="0" err="1"/>
                        <a:t>organisation’s</a:t>
                      </a:r>
                      <a:r>
                        <a:rPr lang="en-US" sz="1200" dirty="0"/>
                        <a:t> charitable purposes.</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rtl="0"/>
                      <a:endParaRPr lang="en-US" sz="1200" dirty="0">
                        <a:effectLst/>
                      </a:endParaRPr>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1261953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Leadership: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96022115"/>
              </p:ext>
            </p:extLst>
          </p:nvPr>
        </p:nvGraphicFramePr>
        <p:xfrm>
          <a:off x="838200" y="1833938"/>
          <a:ext cx="10547466" cy="475996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a:t>
                      </a:r>
                      <a:r>
                        <a:rPr lang="en-GB" baseline="0" dirty="0"/>
                        <a:t> Practice for Larger Charities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200" dirty="0"/>
                        <a:t>Leading by example </a:t>
                      </a:r>
                    </a:p>
                    <a:p>
                      <a:pPr marL="628650" lvl="1" indent="-171450" rtl="0">
                        <a:buFont typeface="Arial" panose="020B0604020202020204" pitchFamily="34" charset="0"/>
                        <a:buChar char="•"/>
                      </a:pPr>
                      <a:r>
                        <a:rPr lang="en-US" sz="1200" dirty="0"/>
                        <a:t>The board agrees the values, consistent with the charity’s purpose, that it wishes to promote and makes sure that these values underpin all its decisions and the charity’s activities (see also Principle 1).</a:t>
                      </a:r>
                    </a:p>
                    <a:p>
                      <a:pPr marL="628650" lvl="1" indent="-171450" rtl="0">
                        <a:buFont typeface="Arial" panose="020B0604020202020204" pitchFamily="34" charset="0"/>
                        <a:buChar char="•"/>
                      </a:pPr>
                      <a:r>
                        <a:rPr lang="en-US" sz="1200" dirty="0"/>
                        <a:t>The board </a:t>
                      </a:r>
                      <a:r>
                        <a:rPr lang="en-US" sz="1200" dirty="0" err="1"/>
                        <a:t>recognises</a:t>
                      </a:r>
                      <a:r>
                        <a:rPr lang="en-US" sz="1200" dirty="0"/>
                        <a:t>, respects and welcomes diverse, different and, at times, conflicting trustee views.</a:t>
                      </a:r>
                    </a:p>
                    <a:p>
                      <a:pPr marL="628650" lvl="1" indent="-171450" rtl="0">
                        <a:buFont typeface="Arial" panose="020B0604020202020204" pitchFamily="34" charset="0"/>
                        <a:buChar char="•"/>
                      </a:pPr>
                      <a:r>
                        <a:rPr lang="en-US" sz="1200" dirty="0"/>
                        <a:t>The board provides oversight and direction to the charity and support and constructive challenge to the </a:t>
                      </a:r>
                      <a:r>
                        <a:rPr lang="en-US" sz="1200" dirty="0" err="1"/>
                        <a:t>organisation</a:t>
                      </a:r>
                      <a:r>
                        <a:rPr lang="en-US" sz="1200" dirty="0"/>
                        <a:t>, its staff and, in particular, the most senior member of staff.</a:t>
                      </a:r>
                    </a:p>
                    <a:p>
                      <a:pPr marL="628650" lvl="1" indent="-171450" rtl="0">
                        <a:buFont typeface="Arial" panose="020B0604020202020204" pitchFamily="34" charset="0"/>
                        <a:buChar char="•"/>
                      </a:pPr>
                      <a:r>
                        <a:rPr lang="en-US" sz="1200" dirty="0"/>
                        <a:t>The board, through its relationship with the senior member of staff, creates the conditions in which the charity’s staff are confident and enabled to provide the information, advice and feedback necessary to the board.</a:t>
                      </a:r>
                    </a:p>
                  </a:txBody>
                  <a:tcPr/>
                </a:tc>
                <a:tc>
                  <a:txBody>
                    <a:bodyPr/>
                    <a:lstStyle/>
                    <a:p>
                      <a:pPr algn="ctr"/>
                      <a:endParaRPr lang="en-GB" sz="1200" dirty="0"/>
                    </a:p>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rtl="0"/>
                      <a:r>
                        <a:rPr lang="en-US" sz="1200" dirty="0"/>
                        <a:t>Commitment </a:t>
                      </a:r>
                    </a:p>
                    <a:p>
                      <a:pPr marL="628650" lvl="1" indent="-171450" rtl="0">
                        <a:buFont typeface="Arial" panose="020B0604020202020204" pitchFamily="34" charset="0"/>
                        <a:buChar char="•"/>
                      </a:pPr>
                      <a:r>
                        <a:rPr lang="en-US" sz="1200" dirty="0"/>
                        <a:t>All trustees give sufficient time to the charity to carry out their responsibilities effectively. This includes preparing for meetings and sitting on board committees and other governance bodies where needed. The expected time commitment is made clear to trustees before nomination or appointment and again on acceptance of nomination or appointment.</a:t>
                      </a:r>
                    </a:p>
                    <a:p>
                      <a:pPr marL="628650" lvl="1" indent="-171450" rtl="0">
                        <a:buFont typeface="Arial" panose="020B0604020202020204" pitchFamily="34" charset="0"/>
                        <a:buChar char="•"/>
                      </a:pPr>
                      <a:r>
                        <a:rPr lang="en-US" sz="1200" dirty="0"/>
                        <a:t>Where individual board members are also involved in operational activities, for example as volunteers, they are clear about the capacity in which they are acting at any given time and understand what they are and are not </a:t>
                      </a:r>
                      <a:r>
                        <a:rPr lang="en-US" sz="1200" dirty="0" err="1"/>
                        <a:t>authorised</a:t>
                      </a:r>
                      <a:r>
                        <a:rPr lang="en-US" sz="1200" dirty="0"/>
                        <a:t> to do and to whom they report.</a:t>
                      </a:r>
                    </a:p>
                    <a:p>
                      <a:pPr rtl="0"/>
                      <a:endParaRPr lang="en-US" sz="1200" dirty="0">
                        <a:effectLst/>
                      </a:endParaRP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4151556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Reflection on Leadership</a:t>
            </a:r>
          </a:p>
        </p:txBody>
      </p:sp>
      <p:sp>
        <p:nvSpPr>
          <p:cNvPr id="6" name="Text Placeholder 5"/>
          <p:cNvSpPr>
            <a:spLocks noGrp="1"/>
          </p:cNvSpPr>
          <p:nvPr>
            <p:ph type="body" idx="1"/>
          </p:nvPr>
        </p:nvSpPr>
        <p:spPr>
          <a:xfrm>
            <a:off x="839788" y="1451331"/>
            <a:ext cx="5157787" cy="478713"/>
          </a:xfrm>
        </p:spPr>
        <p:txBody>
          <a:bodyPr/>
          <a:lstStyle/>
          <a:p>
            <a:r>
              <a:rPr lang="en-GB" dirty="0"/>
              <a:t>What do we do well </a:t>
            </a:r>
          </a:p>
        </p:txBody>
      </p:sp>
      <p:sp>
        <p:nvSpPr>
          <p:cNvPr id="8" name="Content Placeholder 7"/>
          <p:cNvSpPr>
            <a:spLocks noGrp="1"/>
          </p:cNvSpPr>
          <p:nvPr>
            <p:ph sz="half" idx="2"/>
          </p:nvPr>
        </p:nvSpPr>
        <p:spPr>
          <a:xfrm>
            <a:off x="839788" y="1930044"/>
            <a:ext cx="5157787" cy="4259619"/>
          </a:xfrm>
        </p:spPr>
        <p:txBody>
          <a:bodyPr/>
          <a:lstStyle/>
          <a:p>
            <a:r>
              <a:rPr lang="en-GB" dirty="0"/>
              <a:t>Considerable work done and underway on these, with some further work needing to be done (noted right) </a:t>
            </a:r>
          </a:p>
        </p:txBody>
      </p:sp>
      <p:sp>
        <p:nvSpPr>
          <p:cNvPr id="9" name="Text Placeholder 8"/>
          <p:cNvSpPr>
            <a:spLocks noGrp="1"/>
          </p:cNvSpPr>
          <p:nvPr>
            <p:ph type="body" sz="quarter" idx="3"/>
          </p:nvPr>
        </p:nvSpPr>
        <p:spPr>
          <a:xfrm>
            <a:off x="6172200" y="1451331"/>
            <a:ext cx="5183188" cy="399885"/>
          </a:xfrm>
        </p:spPr>
        <p:txBody>
          <a:bodyPr>
            <a:normAutofit lnSpcReduction="10000"/>
          </a:bodyPr>
          <a:lstStyle/>
          <a:p>
            <a:r>
              <a:rPr lang="en-GB" dirty="0"/>
              <a:t>What do we need to do better</a:t>
            </a:r>
          </a:p>
        </p:txBody>
      </p:sp>
      <p:sp>
        <p:nvSpPr>
          <p:cNvPr id="10" name="Content Placeholder 9"/>
          <p:cNvSpPr>
            <a:spLocks noGrp="1"/>
          </p:cNvSpPr>
          <p:nvPr>
            <p:ph sz="quarter" idx="4"/>
          </p:nvPr>
        </p:nvSpPr>
        <p:spPr>
          <a:xfrm>
            <a:off x="6172200" y="1930044"/>
            <a:ext cx="5183188" cy="4259619"/>
          </a:xfrm>
        </p:spPr>
        <p:txBody>
          <a:bodyPr>
            <a:normAutofit/>
          </a:bodyPr>
          <a:lstStyle/>
          <a:p>
            <a:pPr marL="628650" lvl="1" indent="-171450"/>
            <a:r>
              <a:rPr lang="en-US" sz="2000" dirty="0"/>
              <a:t>role descriptions defining responsibilities for all trustees</a:t>
            </a:r>
          </a:p>
          <a:p>
            <a:pPr marL="628650" lvl="1" indent="-171450"/>
            <a:r>
              <a:rPr lang="en-US" sz="2000" dirty="0"/>
              <a:t>Work on mission, ethos and values and embedding this.  The organizational culture needs to continue to be aligned with mission, ethos and values</a:t>
            </a:r>
            <a:endParaRPr lang="en-GB" sz="2000" dirty="0"/>
          </a:p>
        </p:txBody>
      </p:sp>
    </p:spTree>
    <p:extLst>
      <p:ext uri="{BB962C8B-B14F-4D97-AF65-F5344CB8AC3E}">
        <p14:creationId xmlns:p14="http://schemas.microsoft.com/office/powerpoint/2010/main" val="2568431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b="1" dirty="0"/>
              <a:t>Principle 3: Integrity</a:t>
            </a:r>
          </a:p>
        </p:txBody>
      </p:sp>
      <p:sp>
        <p:nvSpPr>
          <p:cNvPr id="8" name="Content Placeholder 7"/>
          <p:cNvSpPr>
            <a:spLocks noGrp="1"/>
          </p:cNvSpPr>
          <p:nvPr>
            <p:ph idx="1"/>
          </p:nvPr>
        </p:nvSpPr>
        <p:spPr/>
        <p:txBody>
          <a:bodyPr>
            <a:normAutofit fontScale="92500" lnSpcReduction="10000"/>
          </a:bodyPr>
          <a:lstStyle/>
          <a:p>
            <a:r>
              <a:rPr lang="en-US" b="1" dirty="0"/>
              <a:t>Principle</a:t>
            </a:r>
          </a:p>
          <a:p>
            <a:r>
              <a:rPr lang="en-US" dirty="0"/>
              <a:t>The board acts with integrity, adopting values and creating a culture which helps achieve the </a:t>
            </a:r>
            <a:r>
              <a:rPr lang="en-US" dirty="0" err="1"/>
              <a:t>organisation’s</a:t>
            </a:r>
            <a:r>
              <a:rPr lang="en-US" dirty="0"/>
              <a:t> charitable purposes. The board is aware of the importance of the public’s confidence and trust in charities, and trustees undertake their duties accordingly.</a:t>
            </a:r>
          </a:p>
          <a:p>
            <a:r>
              <a:rPr lang="en-US" b="1" dirty="0"/>
              <a:t>Rationale</a:t>
            </a:r>
          </a:p>
          <a:p>
            <a:r>
              <a:rPr lang="en-US" dirty="0"/>
              <a:t>Trustees, and the board members collectively, have ultimate responsibility for the charity’s funds and assets, including its reputation. Trustees should maintain the respect of beneficiaries, other stakeholders and the public by behaving with integrity, even where difficult or unpopular decisions are required. Not doing this risks bringing the charity and its work into disrepute.</a:t>
            </a:r>
          </a:p>
        </p:txBody>
      </p:sp>
    </p:spTree>
    <p:extLst>
      <p:ext uri="{BB962C8B-B14F-4D97-AF65-F5344CB8AC3E}">
        <p14:creationId xmlns:p14="http://schemas.microsoft.com/office/powerpoint/2010/main" val="271214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Integrity: Our Ratings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23477840"/>
              </p:ext>
            </p:extLst>
          </p:nvPr>
        </p:nvGraphicFramePr>
        <p:xfrm>
          <a:off x="806334" y="1426614"/>
          <a:ext cx="10547466" cy="475996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Key Outcomes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dirty="0"/>
                        <a:t>The board acts in the best interests of the charity and its beneficiaries. The board is not unduly influenced by those who may have special interests and places the interests of the charity before any personal interest. This applies whether trustees are elected, nominated, or appointed. Collectively, the board is independent in its decision making.</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rtl="0"/>
                      <a:r>
                        <a:rPr lang="en-US" dirty="0"/>
                        <a:t>The board safeguards and promotes the charity’s reputation and, by extension, promotes public confidence in the wider sector.</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0757991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Members of the board and those working in or representing the </a:t>
                      </a:r>
                      <a:r>
                        <a:rPr lang="en-US" dirty="0" err="1"/>
                        <a:t>organisation</a:t>
                      </a:r>
                      <a:r>
                        <a:rPr lang="en-US" dirty="0"/>
                        <a:t> are seen to be acting with integrity, and in line with the values of the charity.</a:t>
                      </a:r>
                    </a:p>
                    <a:p>
                      <a:pPr rtl="0"/>
                      <a:endParaRPr lang="en-US"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2974518665"/>
                  </a:ext>
                </a:extLst>
              </a:tr>
            </a:tbl>
          </a:graphicData>
        </a:graphic>
      </p:graphicFrame>
    </p:spTree>
    <p:extLst>
      <p:ext uri="{BB962C8B-B14F-4D97-AF65-F5344CB8AC3E}">
        <p14:creationId xmlns:p14="http://schemas.microsoft.com/office/powerpoint/2010/main" val="2958113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Integrity: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11337490"/>
              </p:ext>
            </p:extLst>
          </p:nvPr>
        </p:nvGraphicFramePr>
        <p:xfrm>
          <a:off x="838200" y="1833938"/>
          <a:ext cx="10547466" cy="457708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 Practice</a:t>
                      </a:r>
                      <a:r>
                        <a:rPr lang="en-GB" baseline="0" dirty="0"/>
                        <a:t> for Larger Charities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200" dirty="0"/>
                        <a:t>Maintaining the charity’s reputation </a:t>
                      </a:r>
                    </a:p>
                    <a:p>
                      <a:pPr marL="628650" lvl="1" indent="-171450" rtl="0">
                        <a:buFont typeface="Arial" panose="020B0604020202020204" pitchFamily="34" charset="0"/>
                        <a:buChar char="•"/>
                      </a:pPr>
                      <a:r>
                        <a:rPr lang="en-US" sz="1200" dirty="0"/>
                        <a:t>Trustees adopt and adhere to a suitable code of conduct that sets out expected standards of probity and </a:t>
                      </a:r>
                      <a:r>
                        <a:rPr lang="en-US" sz="1200" dirty="0" err="1"/>
                        <a:t>behaviour</a:t>
                      </a:r>
                      <a:r>
                        <a:rPr lang="en-US" sz="1200" dirty="0"/>
                        <a:t>.</a:t>
                      </a:r>
                    </a:p>
                    <a:p>
                      <a:pPr marL="628650" lvl="1" indent="-171450" rtl="0">
                        <a:buFont typeface="Arial" panose="020B0604020202020204" pitchFamily="34" charset="0"/>
                        <a:buChar char="•"/>
                      </a:pPr>
                      <a:r>
                        <a:rPr lang="en-US" sz="1200" dirty="0"/>
                        <a:t>The board considers how the charity is perceived by other people, and </a:t>
                      </a:r>
                      <a:r>
                        <a:rPr lang="en-US" sz="1200" dirty="0" err="1"/>
                        <a:t>organisations</a:t>
                      </a:r>
                      <a:r>
                        <a:rPr lang="en-US" sz="1200" dirty="0"/>
                        <a:t> involved with the charity and the public. It makes sure that the charity operates responsibly and ethically, in line with its own aims and values.</a:t>
                      </a:r>
                    </a:p>
                    <a:p>
                      <a:pPr marL="628650" lvl="1" indent="-171450" rtl="0">
                        <a:buFont typeface="Arial" panose="020B0604020202020204" pitchFamily="34" charset="0"/>
                        <a:buChar char="•"/>
                      </a:pPr>
                      <a:r>
                        <a:rPr lang="en-US" sz="1200" dirty="0"/>
                        <a:t>The board ensures that the charity follows the law. It also considers adherence to non-binding rules, codes and standards, for example relevant regulatory guidance, the ‘Nolan Principles’ and other initiatives that promote confidence in charities.</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rtl="0"/>
                      <a:r>
                        <a:rPr lang="en-US" sz="1200" dirty="0"/>
                        <a:t>Identifying, dealing with and recording conflicts of interest/loyalty </a:t>
                      </a:r>
                    </a:p>
                    <a:p>
                      <a:pPr marL="628650" lvl="1" indent="-171450" rtl="0">
                        <a:buFont typeface="Arial" panose="020B0604020202020204" pitchFamily="34" charset="0"/>
                        <a:buChar char="•"/>
                      </a:pPr>
                      <a:r>
                        <a:rPr lang="en-US" sz="1200" dirty="0"/>
                        <a:t>The board understands how real and perceived conflicts of interests and conflicts of loyalty can affect a charity’s performance and reputation.</a:t>
                      </a:r>
                    </a:p>
                    <a:p>
                      <a:pPr marL="628650" lvl="1" indent="-171450" rtl="0">
                        <a:buFont typeface="Arial" panose="020B0604020202020204" pitchFamily="34" charset="0"/>
                        <a:buChar char="•"/>
                      </a:pPr>
                      <a:r>
                        <a:rPr lang="en-US" sz="1200" dirty="0"/>
                        <a:t>Trustees disclose any actual or potential conflicts to the board and deal with these in line with the charity’s governing document, and a regularly reviewed conflicts of interest policy.</a:t>
                      </a:r>
                    </a:p>
                    <a:p>
                      <a:pPr marL="628650" lvl="1" indent="-171450" rtl="0">
                        <a:buFont typeface="Arial" panose="020B0604020202020204" pitchFamily="34" charset="0"/>
                        <a:buChar char="•"/>
                      </a:pPr>
                      <a:r>
                        <a:rPr lang="en-US" sz="1200" dirty="0"/>
                        <a:t>Registers of interests, hospitality and gifts are kept and made available to stakeholders in line with the charity’s agreed policy on disclosure.</a:t>
                      </a:r>
                    </a:p>
                    <a:p>
                      <a:pPr marL="628650" lvl="1" indent="-171450" rtl="0">
                        <a:buFont typeface="Arial" panose="020B0604020202020204" pitchFamily="34" charset="0"/>
                        <a:buChar char="•"/>
                      </a:pPr>
                      <a:r>
                        <a:rPr lang="en-US" sz="1200" dirty="0"/>
                        <a:t>Trustees keep their independence and tell the board if they feel influenced by any interest or may be perceived as being influenced or to having a conflict</a:t>
                      </a:r>
                      <a:r>
                        <a:rPr lang="en-US" dirty="0"/>
                        <a:t>.</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3993740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Reflection on Integrity</a:t>
            </a:r>
          </a:p>
        </p:txBody>
      </p:sp>
      <p:sp>
        <p:nvSpPr>
          <p:cNvPr id="6" name="Text Placeholder 5"/>
          <p:cNvSpPr>
            <a:spLocks noGrp="1"/>
          </p:cNvSpPr>
          <p:nvPr>
            <p:ph type="body" idx="1"/>
          </p:nvPr>
        </p:nvSpPr>
        <p:spPr>
          <a:xfrm>
            <a:off x="839788" y="1451331"/>
            <a:ext cx="5157787" cy="478713"/>
          </a:xfrm>
        </p:spPr>
        <p:txBody>
          <a:bodyPr/>
          <a:lstStyle/>
          <a:p>
            <a:r>
              <a:rPr lang="en-GB" dirty="0"/>
              <a:t>What do we do well </a:t>
            </a:r>
          </a:p>
        </p:txBody>
      </p:sp>
      <p:sp>
        <p:nvSpPr>
          <p:cNvPr id="8" name="Content Placeholder 7"/>
          <p:cNvSpPr>
            <a:spLocks noGrp="1"/>
          </p:cNvSpPr>
          <p:nvPr>
            <p:ph sz="half" idx="2"/>
          </p:nvPr>
        </p:nvSpPr>
        <p:spPr>
          <a:xfrm>
            <a:off x="839788" y="1930044"/>
            <a:ext cx="5157787" cy="4259619"/>
          </a:xfrm>
        </p:spPr>
        <p:txBody>
          <a:bodyPr/>
          <a:lstStyle/>
          <a:p>
            <a:endParaRPr lang="en-GB" dirty="0"/>
          </a:p>
        </p:txBody>
      </p:sp>
      <p:sp>
        <p:nvSpPr>
          <p:cNvPr id="9" name="Text Placeholder 8"/>
          <p:cNvSpPr>
            <a:spLocks noGrp="1"/>
          </p:cNvSpPr>
          <p:nvPr>
            <p:ph type="body" sz="quarter" idx="3"/>
          </p:nvPr>
        </p:nvSpPr>
        <p:spPr>
          <a:xfrm>
            <a:off x="6172200" y="1451331"/>
            <a:ext cx="5183188" cy="399885"/>
          </a:xfrm>
        </p:spPr>
        <p:txBody>
          <a:bodyPr>
            <a:normAutofit lnSpcReduction="10000"/>
          </a:bodyPr>
          <a:lstStyle/>
          <a:p>
            <a:r>
              <a:rPr lang="en-GB" dirty="0"/>
              <a:t>What do we need to do better</a:t>
            </a:r>
          </a:p>
        </p:txBody>
      </p:sp>
      <p:sp>
        <p:nvSpPr>
          <p:cNvPr id="10" name="Content Placeholder 9"/>
          <p:cNvSpPr>
            <a:spLocks noGrp="1"/>
          </p:cNvSpPr>
          <p:nvPr>
            <p:ph sz="quarter" idx="4"/>
          </p:nvPr>
        </p:nvSpPr>
        <p:spPr>
          <a:xfrm>
            <a:off x="6172200" y="1930044"/>
            <a:ext cx="5183188" cy="4259619"/>
          </a:xfrm>
        </p:spPr>
        <p:txBody>
          <a:bodyPr/>
          <a:lstStyle/>
          <a:p>
            <a:endParaRPr lang="en-GB" dirty="0"/>
          </a:p>
        </p:txBody>
      </p:sp>
    </p:spTree>
    <p:extLst>
      <p:ext uri="{BB962C8B-B14F-4D97-AF65-F5344CB8AC3E}">
        <p14:creationId xmlns:p14="http://schemas.microsoft.com/office/powerpoint/2010/main" val="3380623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b="1" dirty="0"/>
              <a:t>Principle 4: Decision Making, Risk</a:t>
            </a:r>
            <a:br>
              <a:rPr lang="en-GB" b="1" dirty="0"/>
            </a:br>
            <a:r>
              <a:rPr lang="en-GB" b="1" dirty="0"/>
              <a:t>and Control</a:t>
            </a:r>
          </a:p>
        </p:txBody>
      </p:sp>
      <p:sp>
        <p:nvSpPr>
          <p:cNvPr id="8" name="Content Placeholder 7"/>
          <p:cNvSpPr>
            <a:spLocks noGrp="1"/>
          </p:cNvSpPr>
          <p:nvPr>
            <p:ph idx="1"/>
          </p:nvPr>
        </p:nvSpPr>
        <p:spPr/>
        <p:txBody>
          <a:bodyPr>
            <a:normAutofit fontScale="77500" lnSpcReduction="20000"/>
          </a:bodyPr>
          <a:lstStyle/>
          <a:p>
            <a:r>
              <a:rPr lang="en-US" b="1" dirty="0"/>
              <a:t>Principle</a:t>
            </a:r>
          </a:p>
          <a:p>
            <a:r>
              <a:rPr lang="en-US" dirty="0"/>
              <a:t>The board makes sure that its decision-making processes are informed, rigorous and timely, and that effective delegation, control and risk-assessment, and management systems are set up and monitored.</a:t>
            </a:r>
          </a:p>
          <a:p>
            <a:r>
              <a:rPr lang="en-US" b="1" dirty="0"/>
              <a:t>Rationale</a:t>
            </a:r>
          </a:p>
          <a:p>
            <a:r>
              <a:rPr lang="en-US" dirty="0"/>
              <a:t>The board is ultimately responsible for the decisions and actions of the charity but it cannot and should not do everything. The board may be required by statute or the charity’s governing document to make certain decisions but, beyond this, it needs to decide which other matters it will make decisions about and which it can and will delegate.</a:t>
            </a:r>
          </a:p>
          <a:p>
            <a:r>
              <a:rPr lang="en-US" dirty="0"/>
              <a:t>Trustees delegate authority but not ultimate responsibility, so the board needs to implement suitable financial and related controls and reporting arrangements to make sure it oversees these delegated matters. Trustees must also identify and assess risks and opportunities for the </a:t>
            </a:r>
            <a:r>
              <a:rPr lang="en-US" dirty="0" err="1"/>
              <a:t>organisation</a:t>
            </a:r>
            <a:r>
              <a:rPr lang="en-US" dirty="0"/>
              <a:t> and decide how best to deal with them, including assessing whether they are manageable or worth taking.</a:t>
            </a:r>
          </a:p>
          <a:p>
            <a:endParaRPr lang="en-GB" dirty="0"/>
          </a:p>
        </p:txBody>
      </p:sp>
    </p:spTree>
    <p:extLst>
      <p:ext uri="{BB962C8B-B14F-4D97-AF65-F5344CB8AC3E}">
        <p14:creationId xmlns:p14="http://schemas.microsoft.com/office/powerpoint/2010/main" val="4054966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Decision Making, Risk and Control: Our Ratings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6295489"/>
              </p:ext>
            </p:extLst>
          </p:nvPr>
        </p:nvGraphicFramePr>
        <p:xfrm>
          <a:off x="822267" y="1828635"/>
          <a:ext cx="10547466" cy="457708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Key Outcomes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dirty="0"/>
                        <a:t>The board is clear that its main focus is on strategy, performance and assurance, rather than operational matters, and reflects this in what it delegates.</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rtl="0"/>
                      <a:r>
                        <a:rPr lang="en-US" dirty="0"/>
                        <a:t>The board has a sound decision-making and monitoring framework which helps the </a:t>
                      </a:r>
                      <a:r>
                        <a:rPr lang="en-US" dirty="0" err="1"/>
                        <a:t>organisation</a:t>
                      </a:r>
                      <a:r>
                        <a:rPr lang="en-US" dirty="0"/>
                        <a:t> deliver its charitable purposes. It is aware of the range of financial and non-financial risks it needs to monitor and manage.</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075799114"/>
                  </a:ext>
                </a:extLst>
              </a:tr>
              <a:tr h="370840">
                <a:tc>
                  <a:txBody>
                    <a:bodyPr/>
                    <a:lstStyle/>
                    <a:p>
                      <a:pPr rtl="0"/>
                      <a:r>
                        <a:rPr lang="en-US" dirty="0"/>
                        <a:t>The board promotes a culture of sound management of resources but also understands that being over-cautious and risk averse can itself be a risk and hinder innovation.</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2974518665"/>
                  </a:ext>
                </a:extLst>
              </a:tr>
              <a:tr h="370840">
                <a:tc>
                  <a:txBody>
                    <a:bodyPr/>
                    <a:lstStyle/>
                    <a:p>
                      <a:pPr rtl="0"/>
                      <a:r>
                        <a:rPr lang="en-US" dirty="0"/>
                        <a:t>Where aspects of the board’s role are delegated to committees, staff, volunteers or contractors, the board keeps responsibility and oversight</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968109304"/>
                  </a:ext>
                </a:extLst>
              </a:tr>
            </a:tbl>
          </a:graphicData>
        </a:graphic>
      </p:graphicFrame>
    </p:spTree>
    <p:extLst>
      <p:ext uri="{BB962C8B-B14F-4D97-AF65-F5344CB8AC3E}">
        <p14:creationId xmlns:p14="http://schemas.microsoft.com/office/powerpoint/2010/main" val="3581222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Decision Making, Risk and Control: </a:t>
            </a:r>
            <a:br>
              <a:rPr lang="en-GB" sz="4000" i="1" dirty="0"/>
            </a:br>
            <a:r>
              <a:rPr lang="en-GB" sz="4000" i="1" dirty="0"/>
              <a:t>Our Ratings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76689168"/>
              </p:ext>
            </p:extLst>
          </p:nvPr>
        </p:nvGraphicFramePr>
        <p:xfrm>
          <a:off x="838200" y="1833938"/>
          <a:ext cx="10547466" cy="402844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 Practice</a:t>
                      </a:r>
                      <a:r>
                        <a:rPr lang="en-GB" baseline="0" dirty="0"/>
                        <a:t> for Larger Charities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200" dirty="0"/>
                        <a:t>Delegation and control </a:t>
                      </a:r>
                    </a:p>
                    <a:p>
                      <a:pPr marL="628650" lvl="1" indent="-171450" rtl="0">
                        <a:buFont typeface="Arial" panose="020B0604020202020204" pitchFamily="34" charset="0"/>
                        <a:buChar char="•"/>
                      </a:pPr>
                      <a:r>
                        <a:rPr lang="en-US" sz="1200" dirty="0"/>
                        <a:t>The board regularly reviews which matters are reserved to the board and which can be delegated. It collectively exercises the powers of delegation to senior managers, committees or individual trustees, staff or volunteers.</a:t>
                      </a:r>
                    </a:p>
                    <a:p>
                      <a:pPr marL="628650" lvl="1" indent="-171450" rtl="0">
                        <a:buFont typeface="Arial" panose="020B0604020202020204" pitchFamily="34" charset="0"/>
                        <a:buChar char="•"/>
                      </a:pPr>
                      <a:r>
                        <a:rPr lang="en-US" sz="1200" dirty="0"/>
                        <a:t>The board describes its ‘delegations’ framework in a document which provides sufficient detail and clear boundaries so that the delegations can be clearly understood and carried out. Systems are in place to monitor and oversee how delegations are exercised.</a:t>
                      </a:r>
                    </a:p>
                    <a:p>
                      <a:pPr marL="628650" lvl="1" indent="-171450" rtl="0">
                        <a:buFont typeface="Arial" panose="020B0604020202020204" pitchFamily="34" charset="0"/>
                        <a:buChar char="•"/>
                      </a:pPr>
                      <a:r>
                        <a:rPr lang="en-US" sz="1200" dirty="0"/>
                        <a:t>The board makes sure that its committees have suitable terms of reference and membership and that: </a:t>
                      </a:r>
                    </a:p>
                    <a:p>
                      <a:pPr marL="1085850" lvl="2" indent="-171450" rtl="0">
                        <a:buFont typeface="Arial" panose="020B0604020202020204" pitchFamily="34" charset="0"/>
                        <a:buChar char="•"/>
                      </a:pPr>
                      <a:r>
                        <a:rPr lang="en-US" sz="1200" dirty="0"/>
                        <a:t>the terms of reference are reviewed regularly</a:t>
                      </a:r>
                    </a:p>
                    <a:p>
                      <a:pPr marL="1085850" lvl="2" indent="-171450" rtl="0">
                        <a:buFont typeface="Arial" panose="020B0604020202020204" pitchFamily="34" charset="0"/>
                        <a:buChar char="•"/>
                      </a:pPr>
                      <a:r>
                        <a:rPr lang="en-US" sz="1200" dirty="0"/>
                        <a:t>the committee membership is refreshed regularly and does not rely too much on particular people.</a:t>
                      </a:r>
                    </a:p>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3423105184"/>
                  </a:ext>
                </a:extLst>
              </a:tr>
              <a:tr h="370840">
                <a:tc>
                  <a:txBody>
                    <a:bodyPr/>
                    <a:lstStyle/>
                    <a:p>
                      <a:r>
                        <a:rPr lang="en-US" sz="1200" dirty="0"/>
                        <a:t>Where a charity uses third party suppliers or services – for example for fundraising, data management or other purposes – the board assures itself that this work is carried out in the interests of the charity and in line with its values and the agreement between the charity and supplier. The board makes sure that such agreements are regularly reviewed so that they remain appropriate.</a:t>
                      </a:r>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3190217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Decision Making, Risk and Control: </a:t>
            </a:r>
            <a:br>
              <a:rPr lang="en-GB" sz="4000" i="1" dirty="0"/>
            </a:br>
            <a:r>
              <a:rPr lang="en-GB" sz="4000" i="1" dirty="0"/>
              <a:t>Our Ratings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795127"/>
              </p:ext>
            </p:extLst>
          </p:nvPr>
        </p:nvGraphicFramePr>
        <p:xfrm>
          <a:off x="838200" y="1833938"/>
          <a:ext cx="10547466" cy="439420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 Practice</a:t>
                      </a:r>
                      <a:r>
                        <a:rPr lang="en-GB" baseline="0" dirty="0"/>
                        <a:t> for Larger Charities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r>
                        <a:rPr lang="en-US" sz="1200" dirty="0"/>
                        <a:t>The board regularly reviews the charity’s key policies and procedures to ensure that they continue to support, and are adequate for, the delivery of the charity’s aims. This includes policies and procedures dealing with board strategies, functions and responsibilities, finances (including reserves), service or quality standards, good employment practices, and encouraging and using volunteers, as well as key areas of activity such as fundraising and data protection.</a:t>
                      </a:r>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a:p>
                  </a:txBody>
                  <a:tcPr/>
                </a:tc>
                <a:tc>
                  <a:txBody>
                    <a:bodyPr/>
                    <a:lstStyle/>
                    <a:p>
                      <a:endParaRPr lang="en-GB" sz="1200" dirty="0"/>
                    </a:p>
                  </a:txBody>
                  <a:tcPr/>
                </a:tc>
                <a:extLst>
                  <a:ext uri="{0D108BD9-81ED-4DB2-BD59-A6C34878D82A}">
                    <a16:rowId xmlns:a16="http://schemas.microsoft.com/office/drawing/2014/main" val="3423105184"/>
                  </a:ext>
                </a:extLst>
              </a:tr>
              <a:tr h="370840">
                <a:tc>
                  <a:txBody>
                    <a:bodyPr/>
                    <a:lstStyle/>
                    <a:p>
                      <a:pPr rtl="0"/>
                      <a:r>
                        <a:rPr lang="en-US" sz="1200" dirty="0"/>
                        <a:t>Managing and monitoring </a:t>
                      </a:r>
                      <a:r>
                        <a:rPr lang="en-US" sz="1200" dirty="0" err="1"/>
                        <a:t>organisational</a:t>
                      </a:r>
                      <a:r>
                        <a:rPr lang="en-US" sz="1200" dirty="0"/>
                        <a:t> performance </a:t>
                      </a:r>
                    </a:p>
                    <a:p>
                      <a:pPr marL="628650" lvl="1" indent="-171450" rtl="0">
                        <a:buFont typeface="Arial" panose="020B0604020202020204" pitchFamily="34" charset="0"/>
                        <a:buChar char="•"/>
                      </a:pPr>
                      <a:r>
                        <a:rPr lang="en-US" sz="1200" dirty="0"/>
                        <a:t>Working with senior management, the board ensures that operational plans and budgets are in line with the charity’s purposes, agreed strategic aims and available resources.</a:t>
                      </a:r>
                    </a:p>
                    <a:p>
                      <a:pPr marL="628650" lvl="1" indent="-171450" rtl="0">
                        <a:buFont typeface="Arial" panose="020B0604020202020204" pitchFamily="34" charset="0"/>
                        <a:buChar char="•"/>
                      </a:pPr>
                      <a:r>
                        <a:rPr lang="en-US" sz="1200" dirty="0"/>
                        <a:t>The board regularly monitors performance using a consistent framework and checks performance against delivery of the charity’s strategic aims, operational plans and budgets. It has structures in place to hold staff to account and support them in meeting these goals.</a:t>
                      </a:r>
                    </a:p>
                    <a:p>
                      <a:pPr marL="628650" lvl="1" indent="-171450" rtl="0">
                        <a:buFont typeface="Arial" panose="020B0604020202020204" pitchFamily="34" charset="0"/>
                        <a:buChar char="•"/>
                      </a:pPr>
                      <a:r>
                        <a:rPr lang="en-US" sz="1200" dirty="0"/>
                        <a:t>The board agrees with senior management what information is needed to assess delivery against agreed plans, outcomes and timescales. Information should be timely, relevant, accurate and provided in an easy to understand format.</a:t>
                      </a:r>
                    </a:p>
                    <a:p>
                      <a:pPr marL="628650" lvl="1" indent="-171450" rtl="0">
                        <a:buFont typeface="Arial" panose="020B0604020202020204" pitchFamily="34" charset="0"/>
                        <a:buChar char="•"/>
                      </a:pPr>
                      <a:r>
                        <a:rPr lang="en-US" sz="1200" dirty="0"/>
                        <a:t>The board regularly considers information from other similar </a:t>
                      </a:r>
                      <a:r>
                        <a:rPr lang="en-US" sz="1200" dirty="0" err="1"/>
                        <a:t>organisations</a:t>
                      </a:r>
                      <a:r>
                        <a:rPr lang="en-US" sz="1200" dirty="0"/>
                        <a:t> to compare or benchmark the </a:t>
                      </a:r>
                      <a:r>
                        <a:rPr lang="en-US" sz="1200" dirty="0" err="1"/>
                        <a:t>organisation’s</a:t>
                      </a:r>
                      <a:r>
                        <a:rPr lang="en-US" sz="1200" dirty="0"/>
                        <a:t> performance.</a:t>
                      </a:r>
                    </a:p>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3857702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Decision Making, Risk and Control: </a:t>
            </a:r>
            <a:br>
              <a:rPr lang="en-GB" sz="4000" i="1" dirty="0"/>
            </a:br>
            <a:r>
              <a:rPr lang="en-GB" sz="4000" i="1" dirty="0"/>
              <a:t>Our Ratings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91182979"/>
              </p:ext>
            </p:extLst>
          </p:nvPr>
        </p:nvGraphicFramePr>
        <p:xfrm>
          <a:off x="806334" y="1549400"/>
          <a:ext cx="10547466" cy="530860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 Practice</a:t>
                      </a:r>
                      <a:r>
                        <a:rPr lang="en-GB" baseline="0" dirty="0"/>
                        <a:t> for Larger Charities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200" dirty="0"/>
                        <a:t>Actively managing risks </a:t>
                      </a:r>
                    </a:p>
                    <a:p>
                      <a:pPr marL="628650" lvl="1" indent="-171450" rtl="0">
                        <a:buFont typeface="Arial" panose="020B0604020202020204" pitchFamily="34" charset="0"/>
                        <a:buChar char="•"/>
                      </a:pPr>
                      <a:r>
                        <a:rPr lang="en-US" sz="1200" dirty="0"/>
                        <a:t>The board retains overall responsibility for risk management and discusses and decides the level of risk it is prepared to accept for specific and combined risks.</a:t>
                      </a:r>
                    </a:p>
                    <a:p>
                      <a:pPr marL="628650" lvl="1" indent="-171450" rtl="0">
                        <a:buFont typeface="Arial" panose="020B0604020202020204" pitchFamily="34" charset="0"/>
                        <a:buChar char="•"/>
                      </a:pPr>
                      <a:r>
                        <a:rPr lang="en-US" sz="1200" dirty="0"/>
                        <a:t>The board regularly reviews the charity’s specific significant risks and the cumulative effect of these risks. It makes plans to mitigate and manage these risks appropriately.</a:t>
                      </a:r>
                    </a:p>
                    <a:p>
                      <a:pPr marL="628650" lvl="1" indent="-171450" rtl="0">
                        <a:buFont typeface="Arial" panose="020B0604020202020204" pitchFamily="34" charset="0"/>
                        <a:buChar char="•"/>
                      </a:pPr>
                      <a:r>
                        <a:rPr lang="en-US" sz="1200" dirty="0"/>
                        <a:t>The board puts in place and regularly reviews the charity’s process for identifying, </a:t>
                      </a:r>
                      <a:r>
                        <a:rPr lang="en-US" sz="1200" dirty="0" err="1"/>
                        <a:t>prioritising</a:t>
                      </a:r>
                      <a:r>
                        <a:rPr lang="en-US" sz="1200" dirty="0"/>
                        <a:t>, escalating and managing risks and, where applicable, the charity’s system of internal controls to manage these risks. The board reviews the effectiveness of the charity’s approach to risk at least every year.</a:t>
                      </a:r>
                    </a:p>
                    <a:p>
                      <a:pPr marL="628650" lvl="1" indent="-171450" rtl="0">
                        <a:buFont typeface="Arial" panose="020B0604020202020204" pitchFamily="34" charset="0"/>
                        <a:buChar char="•"/>
                      </a:pPr>
                      <a:r>
                        <a:rPr lang="en-US" sz="1200" dirty="0"/>
                        <a:t>The board describes the charity’s approach to risk in its annual report and in line with regulatory requirements.</a:t>
                      </a:r>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423105184"/>
                  </a:ext>
                </a:extLst>
              </a:tr>
              <a:tr h="370840">
                <a:tc>
                  <a:txBody>
                    <a:bodyPr/>
                    <a:lstStyle/>
                    <a:p>
                      <a:pPr rtl="0"/>
                      <a:r>
                        <a:rPr lang="en-US" sz="1200" dirty="0"/>
                        <a:t>Appointing auditors and audits </a:t>
                      </a:r>
                    </a:p>
                    <a:p>
                      <a:pPr marL="628650" lvl="1" indent="-171450" rtl="0">
                        <a:buFont typeface="Arial" panose="020B0604020202020204" pitchFamily="34" charset="0"/>
                        <a:buChar char="•"/>
                      </a:pPr>
                      <a:r>
                        <a:rPr lang="en-US" sz="1200" dirty="0"/>
                        <a:t>The board agrees and oversees an effective process for appointing and reviewing auditors, taking advice from an audit committee if one exists.</a:t>
                      </a:r>
                    </a:p>
                    <a:p>
                      <a:pPr marL="628650" lvl="1" indent="-171450" rtl="0">
                        <a:buFont typeface="Arial" panose="020B0604020202020204" pitchFamily="34" charset="0"/>
                        <a:buChar char="•"/>
                      </a:pPr>
                      <a:r>
                        <a:rPr lang="en-US" sz="1200" dirty="0"/>
                        <a:t>Where the charity has an audit committee, its chair has recent and relevant financial experience and the committee includes at least two trustees.</a:t>
                      </a:r>
                    </a:p>
                    <a:p>
                      <a:pPr marL="628650" lvl="1" indent="-171450" rtl="0">
                        <a:buFont typeface="Arial" panose="020B0604020202020204" pitchFamily="34" charset="0"/>
                        <a:buChar char="•"/>
                      </a:pPr>
                      <a:r>
                        <a:rPr lang="en-US" sz="1200" dirty="0"/>
                        <a:t>The board, or audit committee, has the opportunity to meet the auditors without paid staff present at least once a year.</a:t>
                      </a:r>
                    </a:p>
                    <a:p>
                      <a:pPr marL="628650" lvl="1" indent="-171450" rtl="0">
                        <a:buFont typeface="Arial" panose="020B0604020202020204" pitchFamily="34" charset="0"/>
                        <a:buChar char="•"/>
                      </a:pPr>
                      <a:r>
                        <a:rPr lang="en-US" sz="1200" dirty="0"/>
                        <a:t>Arrangements are in place for a body, such as the audit committee, to consider concerns raised in confidence about alleged improprieties, misconduct or wrongdoing. This includes concerns raised by ‘whistle blowing’. Arrangements are also in place for appropriate and independent investigation and follow-up action.</a:t>
                      </a:r>
                    </a:p>
                    <a:p>
                      <a:endParaRPr lang="en-GB" sz="1200"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185837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solidFill>
                  <a:schemeClr val="accent2"/>
                </a:solidFill>
              </a:rPr>
              <a:t>Decision Making, Risk and Control: </a:t>
            </a:r>
            <a:br>
              <a:rPr lang="en-GB" sz="4000" i="1" dirty="0">
                <a:solidFill>
                  <a:schemeClr val="accent2"/>
                </a:solidFill>
              </a:rPr>
            </a:br>
            <a:r>
              <a:rPr lang="en-GB" sz="4000" i="1" dirty="0">
                <a:solidFill>
                  <a:schemeClr val="accent2"/>
                </a:solidFill>
              </a:rPr>
              <a:t>Supplementary standards for St Joseph’s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57399465"/>
              </p:ext>
            </p:extLst>
          </p:nvPr>
        </p:nvGraphicFramePr>
        <p:xfrm>
          <a:off x="1066800" y="1782414"/>
          <a:ext cx="10547466" cy="213868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Specific</a:t>
                      </a:r>
                      <a:r>
                        <a:rPr lang="en-GB" baseline="0" dirty="0"/>
                        <a:t> Standards for St Joseph’s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400" dirty="0"/>
                        <a:t>The Board understands its organizational purpose as a subsidiary hospice, founded,</a:t>
                      </a:r>
                      <a:r>
                        <a:rPr lang="en-US" sz="1400" baseline="0" dirty="0"/>
                        <a:t> developed and owned by the Religious Sisters of Charity and operated on their behalf</a:t>
                      </a:r>
                      <a:endParaRPr lang="en-US" sz="1400"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3423105184"/>
                  </a:ext>
                </a:extLst>
              </a:tr>
              <a:tr h="370840">
                <a:tc>
                  <a:txBody>
                    <a:bodyPr/>
                    <a:lstStyle/>
                    <a:p>
                      <a:pPr rtl="0"/>
                      <a:r>
                        <a:rPr lang="en-US" sz="1400" dirty="0">
                          <a:effectLst/>
                        </a:rPr>
                        <a:t>The governing instruments</a:t>
                      </a:r>
                      <a:r>
                        <a:rPr lang="en-US" sz="1400" baseline="0" dirty="0">
                          <a:effectLst/>
                        </a:rPr>
                        <a:t> and Board composition reflect the fact that the Members are the Religious Sisters of Charity and their appointees</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1075799114"/>
                  </a:ext>
                </a:extLst>
              </a:tr>
              <a:tr h="370840">
                <a:tc>
                  <a:txBody>
                    <a:bodyPr/>
                    <a:lstStyle/>
                    <a:p>
                      <a:pPr rtl="0"/>
                      <a:r>
                        <a:rPr lang="en-US" sz="1400" dirty="0">
                          <a:effectLst/>
                        </a:rPr>
                        <a:t>The structure and conduct</a:t>
                      </a:r>
                      <a:r>
                        <a:rPr lang="en-US" sz="1400" baseline="0" dirty="0">
                          <a:effectLst/>
                        </a:rPr>
                        <a:t> of AGMs and EGMs reflect the fact that the Members are the Religious Sisters of Charity and their appointees</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313442216"/>
                  </a:ext>
                </a:extLst>
              </a:tr>
            </a:tbl>
          </a:graphicData>
        </a:graphic>
      </p:graphicFrame>
      <p:sp>
        <p:nvSpPr>
          <p:cNvPr id="5" name="TextBox 4"/>
          <p:cNvSpPr txBox="1"/>
          <p:nvPr/>
        </p:nvSpPr>
        <p:spPr>
          <a:xfrm>
            <a:off x="830580" y="5243119"/>
            <a:ext cx="9144000" cy="923330"/>
          </a:xfrm>
          <a:prstGeom prst="rect">
            <a:avLst/>
          </a:prstGeom>
          <a:noFill/>
        </p:spPr>
        <p:txBody>
          <a:bodyPr wrap="square" rtlCol="0">
            <a:spAutoFit/>
          </a:bodyPr>
          <a:lstStyle/>
          <a:p>
            <a:r>
              <a:rPr lang="en-GB" i="1" dirty="0">
                <a:solidFill>
                  <a:schemeClr val="accent2"/>
                </a:solidFill>
              </a:rPr>
              <a:t>These standards are ADDITIONAL standards not in the governance code but which, because of the mission, ethos and values of the Hospice, have been added in for the Hospice as specifically relevant to our Governance</a:t>
            </a:r>
          </a:p>
        </p:txBody>
      </p:sp>
    </p:spTree>
    <p:extLst>
      <p:ext uri="{BB962C8B-B14F-4D97-AF65-F5344CB8AC3E}">
        <p14:creationId xmlns:p14="http://schemas.microsoft.com/office/powerpoint/2010/main" val="2866977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i="1" dirty="0"/>
              <a:t>Reflection on Decision Making, Risk &amp; Control</a:t>
            </a:r>
          </a:p>
        </p:txBody>
      </p:sp>
      <p:sp>
        <p:nvSpPr>
          <p:cNvPr id="6" name="Text Placeholder 5"/>
          <p:cNvSpPr>
            <a:spLocks noGrp="1"/>
          </p:cNvSpPr>
          <p:nvPr>
            <p:ph type="body" idx="1"/>
          </p:nvPr>
        </p:nvSpPr>
        <p:spPr>
          <a:xfrm>
            <a:off x="839788" y="1451331"/>
            <a:ext cx="5157787" cy="478713"/>
          </a:xfrm>
        </p:spPr>
        <p:txBody>
          <a:bodyPr/>
          <a:lstStyle/>
          <a:p>
            <a:r>
              <a:rPr lang="en-GB" dirty="0"/>
              <a:t>What do we do well </a:t>
            </a:r>
          </a:p>
        </p:txBody>
      </p:sp>
      <p:sp>
        <p:nvSpPr>
          <p:cNvPr id="8" name="Content Placeholder 7"/>
          <p:cNvSpPr>
            <a:spLocks noGrp="1"/>
          </p:cNvSpPr>
          <p:nvPr>
            <p:ph sz="half" idx="2"/>
          </p:nvPr>
        </p:nvSpPr>
        <p:spPr>
          <a:xfrm>
            <a:off x="839788" y="1930044"/>
            <a:ext cx="5157787" cy="4259619"/>
          </a:xfrm>
        </p:spPr>
        <p:txBody>
          <a:bodyPr/>
          <a:lstStyle/>
          <a:p>
            <a:endParaRPr lang="en-GB" dirty="0"/>
          </a:p>
        </p:txBody>
      </p:sp>
      <p:sp>
        <p:nvSpPr>
          <p:cNvPr id="9" name="Text Placeholder 8"/>
          <p:cNvSpPr>
            <a:spLocks noGrp="1"/>
          </p:cNvSpPr>
          <p:nvPr>
            <p:ph type="body" sz="quarter" idx="3"/>
          </p:nvPr>
        </p:nvSpPr>
        <p:spPr>
          <a:xfrm>
            <a:off x="6172200" y="1451331"/>
            <a:ext cx="5183188" cy="399885"/>
          </a:xfrm>
        </p:spPr>
        <p:txBody>
          <a:bodyPr>
            <a:normAutofit lnSpcReduction="10000"/>
          </a:bodyPr>
          <a:lstStyle/>
          <a:p>
            <a:r>
              <a:rPr lang="en-GB" dirty="0"/>
              <a:t>What do we need to do better</a:t>
            </a:r>
          </a:p>
        </p:txBody>
      </p:sp>
      <p:sp>
        <p:nvSpPr>
          <p:cNvPr id="10" name="Content Placeholder 9"/>
          <p:cNvSpPr>
            <a:spLocks noGrp="1"/>
          </p:cNvSpPr>
          <p:nvPr>
            <p:ph sz="quarter" idx="4"/>
          </p:nvPr>
        </p:nvSpPr>
        <p:spPr>
          <a:xfrm>
            <a:off x="6172200" y="1930044"/>
            <a:ext cx="5183188" cy="4259619"/>
          </a:xfrm>
        </p:spPr>
        <p:txBody>
          <a:bodyPr/>
          <a:lstStyle/>
          <a:p>
            <a:endParaRPr lang="en-GB" dirty="0"/>
          </a:p>
        </p:txBody>
      </p:sp>
    </p:spTree>
    <p:extLst>
      <p:ext uri="{BB962C8B-B14F-4D97-AF65-F5344CB8AC3E}">
        <p14:creationId xmlns:p14="http://schemas.microsoft.com/office/powerpoint/2010/main" val="2569481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b="1" dirty="0"/>
              <a:t>Principle 5: Board Effectiveness</a:t>
            </a:r>
          </a:p>
        </p:txBody>
      </p:sp>
      <p:sp>
        <p:nvSpPr>
          <p:cNvPr id="8" name="Content Placeholder 7"/>
          <p:cNvSpPr>
            <a:spLocks noGrp="1"/>
          </p:cNvSpPr>
          <p:nvPr>
            <p:ph idx="1"/>
          </p:nvPr>
        </p:nvSpPr>
        <p:spPr/>
        <p:txBody>
          <a:bodyPr>
            <a:normAutofit fontScale="92500" lnSpcReduction="10000"/>
          </a:bodyPr>
          <a:lstStyle/>
          <a:p>
            <a:r>
              <a:rPr lang="en-US" b="1" dirty="0"/>
              <a:t>Principle</a:t>
            </a:r>
          </a:p>
          <a:p>
            <a:r>
              <a:rPr lang="en-US" dirty="0"/>
              <a:t>The board works as an effective team, using the appropriate balance of skills, experience, backgrounds and knowledge to make informed decisions.</a:t>
            </a:r>
          </a:p>
          <a:p>
            <a:r>
              <a:rPr lang="en-US" b="1" dirty="0"/>
              <a:t>Rationale</a:t>
            </a:r>
          </a:p>
          <a:p>
            <a:r>
              <a:rPr lang="en-US" dirty="0"/>
              <a:t>The board has a key impact on whether a charity thrives. The tone the board sets through its leadership, </a:t>
            </a:r>
            <a:r>
              <a:rPr lang="en-US" dirty="0" err="1"/>
              <a:t>behaviour</a:t>
            </a:r>
            <a:r>
              <a:rPr lang="en-US" dirty="0"/>
              <a:t>, culture and overall performance is critical to the charity’s success. It is important to have a rigorous approach to trustee recruitment, performance and development, and to the board’s conduct. In an effective team, board members feel it is safe to suggest, question and challenge ideas and address, rather than avoid, difficult topics.</a:t>
            </a:r>
          </a:p>
        </p:txBody>
      </p:sp>
    </p:spTree>
    <p:extLst>
      <p:ext uri="{BB962C8B-B14F-4D97-AF65-F5344CB8AC3E}">
        <p14:creationId xmlns:p14="http://schemas.microsoft.com/office/powerpoint/2010/main" val="628330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Board Effectiveness: Our Ratings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68181284"/>
              </p:ext>
            </p:extLst>
          </p:nvPr>
        </p:nvGraphicFramePr>
        <p:xfrm>
          <a:off x="806334" y="1426614"/>
          <a:ext cx="10547466" cy="457708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Key Outcomes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dirty="0"/>
                        <a:t>The board’s culture, </a:t>
                      </a:r>
                      <a:r>
                        <a:rPr lang="en-US" dirty="0" err="1"/>
                        <a:t>behaviours</a:t>
                      </a:r>
                      <a:r>
                        <a:rPr lang="en-US" dirty="0"/>
                        <a:t> and processes help it to be effective; this includes accepting and resolving challenges or different views.</a:t>
                      </a:r>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3423105184"/>
                  </a:ext>
                </a:extLst>
              </a:tr>
              <a:tr h="370840">
                <a:tc>
                  <a:txBody>
                    <a:bodyPr/>
                    <a:lstStyle/>
                    <a:p>
                      <a:pPr rtl="0"/>
                      <a:r>
                        <a:rPr lang="en-US" dirty="0"/>
                        <a:t>All trustees have appropriate skills and knowledge of the charity and can give enough time to be effective in their role.</a:t>
                      </a:r>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1075799114"/>
                  </a:ext>
                </a:extLst>
              </a:tr>
              <a:tr h="370840">
                <a:tc>
                  <a:txBody>
                    <a:bodyPr/>
                    <a:lstStyle/>
                    <a:p>
                      <a:pPr rtl="0"/>
                      <a:r>
                        <a:rPr lang="en-US" dirty="0"/>
                        <a:t>The chair enables the board to work as an effective team by developing strong working relationships between members of the board and creates a culture where differences are aired and resolved.</a:t>
                      </a:r>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297451866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board takes decisions collectively and confidently. Once decisions are made the board unites behind them and accepts them as binding.</a:t>
                      </a:r>
                    </a:p>
                    <a:p>
                      <a:pPr rtl="0"/>
                      <a:endParaRPr lang="en-US"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3462960724"/>
                  </a:ext>
                </a:extLst>
              </a:tr>
            </a:tbl>
          </a:graphicData>
        </a:graphic>
      </p:graphicFrame>
    </p:spTree>
    <p:extLst>
      <p:ext uri="{BB962C8B-B14F-4D97-AF65-F5344CB8AC3E}">
        <p14:creationId xmlns:p14="http://schemas.microsoft.com/office/powerpoint/2010/main" val="3477122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Board Effectiveness: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2719298"/>
              </p:ext>
            </p:extLst>
          </p:nvPr>
        </p:nvGraphicFramePr>
        <p:xfrm>
          <a:off x="838200" y="1833938"/>
          <a:ext cx="10547466" cy="449072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sz="1200" dirty="0"/>
                        <a:t>Recommended Practice</a:t>
                      </a:r>
                      <a:r>
                        <a:rPr lang="en-GB" sz="1200" baseline="0" dirty="0"/>
                        <a:t> for Large Charities</a:t>
                      </a:r>
                      <a:endParaRPr lang="en-GB" sz="1200"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200" dirty="0"/>
                        <a:t>Working as an effective team </a:t>
                      </a:r>
                    </a:p>
                    <a:p>
                      <a:pPr marL="628650" lvl="1" indent="-171450" rtl="0">
                        <a:buFont typeface="Arial" panose="020B0604020202020204" pitchFamily="34" charset="0"/>
                        <a:buChar char="•"/>
                      </a:pPr>
                      <a:r>
                        <a:rPr lang="en-US" sz="1200" dirty="0"/>
                        <a:t>The board meets as often as it needs to be effective.</a:t>
                      </a:r>
                    </a:p>
                    <a:p>
                      <a:pPr marL="628650" lvl="1" indent="-171450" rtl="0">
                        <a:buFont typeface="Arial" panose="020B0604020202020204" pitchFamily="34" charset="0"/>
                        <a:buChar char="•"/>
                      </a:pPr>
                      <a:r>
                        <a:rPr lang="en-US" sz="1200" dirty="0"/>
                        <a:t>The chair, working with board members and staff, plans the board’s </a:t>
                      </a:r>
                      <a:r>
                        <a:rPr lang="en-US" sz="1200" dirty="0" err="1"/>
                        <a:t>programme</a:t>
                      </a:r>
                      <a:r>
                        <a:rPr lang="en-US" sz="1200" dirty="0"/>
                        <a:t> of work and its meetings, making sure trustees have the necessary information, time and space to explore key issues and reach well-considered decisions, so that board time is well-used.</a:t>
                      </a:r>
                    </a:p>
                    <a:p>
                      <a:pPr marL="628650" lvl="1" indent="-171450" rtl="0">
                        <a:buFont typeface="Arial" panose="020B0604020202020204" pitchFamily="34" charset="0"/>
                        <a:buChar char="•"/>
                      </a:pPr>
                      <a:r>
                        <a:rPr lang="en-US" sz="1200" dirty="0"/>
                        <a:t>The board has a vice-chair or similar who provides a sounding board for the chair and serves as an intermediary for the other trustees if needed.</a:t>
                      </a:r>
                    </a:p>
                    <a:p>
                      <a:pPr marL="628650" lvl="1" indent="-171450" rtl="0">
                        <a:buFont typeface="Arial" panose="020B0604020202020204" pitchFamily="34" charset="0"/>
                        <a:buChar char="•"/>
                      </a:pPr>
                      <a:r>
                        <a:rPr lang="en-US" sz="1200" dirty="0"/>
                        <a:t>The board regularly discusses its effectiveness and its ability to work together as a team, including individuals’ motivations and expectations about </a:t>
                      </a:r>
                      <a:r>
                        <a:rPr lang="en-US" sz="1200" dirty="0" err="1"/>
                        <a:t>behaviours</a:t>
                      </a:r>
                      <a:r>
                        <a:rPr lang="en-US" sz="1200" dirty="0"/>
                        <a:t>. Trustees take time to understand each other’s motivations to build trust within the board and the chair asks for feedback on how to create an environment where trustees can constructively challenge each other.</a:t>
                      </a:r>
                    </a:p>
                    <a:p>
                      <a:pPr marL="628650" lvl="1" indent="-171450" rtl="0">
                        <a:buFont typeface="Arial" panose="020B0604020202020204" pitchFamily="34" charset="0"/>
                        <a:buChar char="•"/>
                      </a:pPr>
                      <a:r>
                        <a:rPr lang="en-US" sz="1200" dirty="0"/>
                        <a:t>Where significant differences of opinion arise, trustees take time to consider the range of perspectives and explore alternative outcomes, respecting alternative views and the value of compromise in board discussions.</a:t>
                      </a:r>
                    </a:p>
                    <a:p>
                      <a:pPr marL="628650" lvl="1" indent="-171450" rtl="0">
                        <a:buFont typeface="Arial" panose="020B0604020202020204" pitchFamily="34" charset="0"/>
                        <a:buChar char="•"/>
                      </a:pPr>
                      <a:r>
                        <a:rPr lang="en-US" sz="1200" dirty="0"/>
                        <a:t>The board collectively receives specialist in-house or external governance advice and support. The board can access independent professional advice, such as legal or financial advice, at the charity’s expense if needed for the board to discharge its duties.</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rtl="0"/>
                      <a:endParaRPr lang="en-US" sz="1400" dirty="0">
                        <a:effectLst/>
                      </a:endParaRPr>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18326613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958" y="114237"/>
            <a:ext cx="10515600" cy="1325563"/>
          </a:xfrm>
        </p:spPr>
        <p:txBody>
          <a:bodyPr>
            <a:normAutofit/>
          </a:bodyPr>
          <a:lstStyle/>
          <a:p>
            <a:r>
              <a:rPr lang="en-GB" sz="4000" i="1" dirty="0"/>
              <a:t>Board Effectiveness: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98380930"/>
              </p:ext>
            </p:extLst>
          </p:nvPr>
        </p:nvGraphicFramePr>
        <p:xfrm>
          <a:off x="719958" y="1439800"/>
          <a:ext cx="10547466" cy="5125720"/>
        </p:xfrm>
        <a:graphic>
          <a:graphicData uri="http://schemas.openxmlformats.org/drawingml/2006/table">
            <a:tbl>
              <a:tblPr firstRow="1" bandRow="1">
                <a:tableStyleId>{5C22544A-7EE6-4342-B048-85BDC9FD1C3A}</a:tableStyleId>
              </a:tblPr>
              <a:tblGrid>
                <a:gridCol w="6532180">
                  <a:extLst>
                    <a:ext uri="{9D8B030D-6E8A-4147-A177-3AD203B41FA5}">
                      <a16:colId xmlns:a16="http://schemas.microsoft.com/office/drawing/2014/main" val="1532058481"/>
                    </a:ext>
                  </a:extLst>
                </a:gridCol>
                <a:gridCol w="693683">
                  <a:extLst>
                    <a:ext uri="{9D8B030D-6E8A-4147-A177-3AD203B41FA5}">
                      <a16:colId xmlns:a16="http://schemas.microsoft.com/office/drawing/2014/main" val="2034675632"/>
                    </a:ext>
                  </a:extLst>
                </a:gridCol>
                <a:gridCol w="756745">
                  <a:extLst>
                    <a:ext uri="{9D8B030D-6E8A-4147-A177-3AD203B41FA5}">
                      <a16:colId xmlns:a16="http://schemas.microsoft.com/office/drawing/2014/main" val="31934172"/>
                    </a:ext>
                  </a:extLst>
                </a:gridCol>
                <a:gridCol w="667478">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sz="1200" dirty="0"/>
                        <a:t>Recommended Practice</a:t>
                      </a:r>
                      <a:r>
                        <a:rPr lang="en-GB" sz="1200" baseline="0" dirty="0"/>
                        <a:t> for Large Charities</a:t>
                      </a:r>
                      <a:endParaRPr lang="en-GB" sz="1200"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200" dirty="0"/>
                        <a:t>Reviewing the board’s composition </a:t>
                      </a:r>
                    </a:p>
                    <a:p>
                      <a:pPr marL="628650" lvl="1" indent="-171450" rtl="0">
                        <a:buFont typeface="Arial" panose="020B0604020202020204" pitchFamily="34" charset="0"/>
                        <a:buChar char="•"/>
                      </a:pPr>
                      <a:r>
                        <a:rPr lang="en-US" sz="1200" dirty="0"/>
                        <a:t>The board has, and regularly considers, the mix of skills, knowledge and experience it needs to govern, lead and deliver the charity’s purposes effectively. It reflects this mix in its trustee appointments, balancing the need for continuity with the need to refresh the board.</a:t>
                      </a:r>
                    </a:p>
                    <a:p>
                      <a:pPr marL="628650" lvl="1" indent="-171450" rtl="0">
                        <a:buFont typeface="Arial" panose="020B0604020202020204" pitchFamily="34" charset="0"/>
                        <a:buChar char="•"/>
                      </a:pPr>
                      <a:r>
                        <a:rPr lang="en-US" sz="1200" dirty="0"/>
                        <a:t>The board is big enough that the charity’s work can be carried out and changes to the board’s composition can be managed without too much disruption. A board of at least five but no more than twelve trustees is typically considered good practice</a:t>
                      </a:r>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423105184"/>
                  </a:ext>
                </a:extLst>
              </a:tr>
              <a:tr h="370840">
                <a:tc>
                  <a:txBody>
                    <a:bodyPr/>
                    <a:lstStyle/>
                    <a:p>
                      <a:pPr rtl="0"/>
                      <a:r>
                        <a:rPr lang="en-US" sz="1200" dirty="0"/>
                        <a:t>Overseeing appointments </a:t>
                      </a:r>
                    </a:p>
                    <a:p>
                      <a:pPr marL="628650" lvl="1" indent="-171450" rtl="0">
                        <a:buFont typeface="Arial" panose="020B0604020202020204" pitchFamily="34" charset="0"/>
                        <a:buChar char="•"/>
                      </a:pPr>
                      <a:r>
                        <a:rPr lang="en-US" sz="1200" dirty="0"/>
                        <a:t>There is a formal, rigorous and transparent procedure to appoint new trustees to the board, which includes advertising vacancies widely.</a:t>
                      </a:r>
                    </a:p>
                    <a:p>
                      <a:pPr marL="628650" lvl="1" indent="-171450" rtl="0">
                        <a:buFont typeface="Arial" panose="020B0604020202020204" pitchFamily="34" charset="0"/>
                        <a:buChar char="•"/>
                      </a:pPr>
                      <a:r>
                        <a:rPr lang="en-US" sz="1200" dirty="0"/>
                        <a:t>The search for new trustees is carried out, and appointments or nominations for election are made, on merit against objective criteria and considering the benefits of diversity on the board. Regular skills audits inform the search process.</a:t>
                      </a:r>
                    </a:p>
                    <a:p>
                      <a:pPr marL="628650" lvl="1" indent="-171450" rtl="0">
                        <a:buFont typeface="Arial" panose="020B0604020202020204" pitchFamily="34" charset="0"/>
                        <a:buChar char="•"/>
                      </a:pPr>
                      <a:r>
                        <a:rPr lang="en-US" sz="1200" dirty="0"/>
                        <a:t>The charity considers using a nominations committee to lead the board-appointment process and to make recommendations to the board.</a:t>
                      </a:r>
                    </a:p>
                    <a:p>
                      <a:pPr marL="628650" lvl="1" indent="-171450" rtl="0">
                        <a:buFont typeface="Arial" panose="020B0604020202020204" pitchFamily="34" charset="0"/>
                        <a:buChar char="•"/>
                      </a:pPr>
                      <a:r>
                        <a:rPr lang="en-US" sz="1200" dirty="0"/>
                        <a:t>Trustees are appointed for an agreed length of time, subject to any applicable constitutional or statutory provisions relating to election and re-election. If a trustee has served for more than nine years, their reappointment is: </a:t>
                      </a:r>
                    </a:p>
                    <a:p>
                      <a:pPr marL="1085850" lvl="2" indent="-171450" rtl="0">
                        <a:buFont typeface="Arial" panose="020B0604020202020204" pitchFamily="34" charset="0"/>
                        <a:buChar char="•"/>
                      </a:pPr>
                      <a:r>
                        <a:rPr lang="en-US" sz="1200" dirty="0"/>
                        <a:t>subject to a particularly rigorous review and takes into account the need for progressive refreshing of the board</a:t>
                      </a:r>
                    </a:p>
                    <a:p>
                      <a:pPr marL="1085850" lvl="2" indent="-171450" rtl="0">
                        <a:buFont typeface="Arial" panose="020B0604020202020204" pitchFamily="34" charset="0"/>
                        <a:buChar char="•"/>
                      </a:pPr>
                      <a:r>
                        <a:rPr lang="en-US" sz="1200" dirty="0"/>
                        <a:t>explained in the trustees’ annual report.</a:t>
                      </a:r>
                    </a:p>
                    <a:p>
                      <a:pPr marL="628650" lvl="1" indent="-171450" rtl="0">
                        <a:buFont typeface="Arial" panose="020B0604020202020204" pitchFamily="34" charset="0"/>
                        <a:buChar char="•"/>
                      </a:pPr>
                      <a:r>
                        <a:rPr lang="en-US" sz="1200" dirty="0"/>
                        <a:t>If a charity’s governing document provides for one or more trustees to be nominated and elected by a wider membership, or elected by a wider membership after nomination or recommendation by the board, the charity supports the members to play an informed role in these processes.</a:t>
                      </a:r>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1697527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Board Effectiveness: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4872811"/>
              </p:ext>
            </p:extLst>
          </p:nvPr>
        </p:nvGraphicFramePr>
        <p:xfrm>
          <a:off x="838200" y="1833938"/>
          <a:ext cx="10547466" cy="400304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sz="1600" dirty="0"/>
                        <a:t>Recommended Practice</a:t>
                      </a:r>
                      <a:r>
                        <a:rPr lang="en-GB" sz="1600" baseline="0" dirty="0"/>
                        <a:t> for Large Charities</a:t>
                      </a:r>
                      <a:endParaRPr lang="en-GB" sz="1600"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400" dirty="0"/>
                        <a:t>Developing the board </a:t>
                      </a:r>
                    </a:p>
                    <a:p>
                      <a:pPr marL="742950" lvl="1" indent="-285750" rtl="0">
                        <a:buFont typeface="Arial" panose="020B0604020202020204" pitchFamily="34" charset="0"/>
                        <a:buChar char="•"/>
                      </a:pPr>
                      <a:r>
                        <a:rPr lang="en-US" sz="1400" dirty="0"/>
                        <a:t>Trustees receive an appropriately resourced induction when they join the board. This includes meetings with senior management and covers all areas of the charity’s work. Trustees are given the opportunity to have ongoing learning and development.</a:t>
                      </a:r>
                    </a:p>
                    <a:p>
                      <a:pPr marL="742950" lvl="1" indent="-285750" rtl="0">
                        <a:buFont typeface="Arial" panose="020B0604020202020204" pitchFamily="34" charset="0"/>
                        <a:buChar char="•"/>
                      </a:pPr>
                      <a:r>
                        <a:rPr lang="en-US" sz="1400" dirty="0"/>
                        <a:t>The board reviews its own performance and that of individual trustees, including the chair. This happens every year, with an external evaluation every three years. Such evaluation typically considers the board’s balance of skills, experience and knowledge, its diversity in the widest sense, how the board works together and other factors relevant to its effectiveness.</a:t>
                      </a:r>
                    </a:p>
                    <a:p>
                      <a:pPr marL="742950" lvl="1" indent="-285750" rtl="0">
                        <a:buFont typeface="Arial" panose="020B0604020202020204" pitchFamily="34" charset="0"/>
                        <a:buChar char="•"/>
                      </a:pPr>
                      <a:r>
                        <a:rPr lang="en-US" sz="1400" dirty="0">
                          <a:effectLst/>
                        </a:rPr>
                        <a:t>The board explains how the charity reviews or evaluates the board in the governance statement in the trustees’ annual report.</a:t>
                      </a:r>
                      <a:endParaRPr lang="en-US" sz="1400" dirty="0"/>
                    </a:p>
                    <a:p>
                      <a:pPr rtl="0"/>
                      <a:endParaRPr lang="en-US" sz="1200" dirty="0"/>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423105184"/>
                  </a:ext>
                </a:extLst>
              </a:tr>
              <a:tr h="370840">
                <a:tc>
                  <a:txBody>
                    <a:bodyPr/>
                    <a:lstStyle/>
                    <a:p>
                      <a:pPr rtl="0"/>
                      <a:endParaRPr lang="en-US" sz="1400" dirty="0">
                        <a:effectLst/>
                      </a:endParaRPr>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33125663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Reflection on Board Effectiveness</a:t>
            </a:r>
          </a:p>
        </p:txBody>
      </p:sp>
      <p:sp>
        <p:nvSpPr>
          <p:cNvPr id="6" name="Text Placeholder 5"/>
          <p:cNvSpPr>
            <a:spLocks noGrp="1"/>
          </p:cNvSpPr>
          <p:nvPr>
            <p:ph type="body" idx="1"/>
          </p:nvPr>
        </p:nvSpPr>
        <p:spPr>
          <a:xfrm>
            <a:off x="839788" y="1451331"/>
            <a:ext cx="5157787" cy="478713"/>
          </a:xfrm>
        </p:spPr>
        <p:txBody>
          <a:bodyPr/>
          <a:lstStyle/>
          <a:p>
            <a:r>
              <a:rPr lang="en-GB" dirty="0"/>
              <a:t>What do we do well </a:t>
            </a:r>
          </a:p>
        </p:txBody>
      </p:sp>
      <p:sp>
        <p:nvSpPr>
          <p:cNvPr id="8" name="Content Placeholder 7"/>
          <p:cNvSpPr>
            <a:spLocks noGrp="1"/>
          </p:cNvSpPr>
          <p:nvPr>
            <p:ph sz="half" idx="2"/>
          </p:nvPr>
        </p:nvSpPr>
        <p:spPr>
          <a:xfrm>
            <a:off x="839788" y="1930044"/>
            <a:ext cx="5157787" cy="4259619"/>
          </a:xfrm>
        </p:spPr>
        <p:txBody>
          <a:bodyPr/>
          <a:lstStyle/>
          <a:p>
            <a:r>
              <a:rPr lang="en-GB" dirty="0"/>
              <a:t>	</a:t>
            </a:r>
          </a:p>
        </p:txBody>
      </p:sp>
      <p:sp>
        <p:nvSpPr>
          <p:cNvPr id="9" name="Text Placeholder 8"/>
          <p:cNvSpPr>
            <a:spLocks noGrp="1"/>
          </p:cNvSpPr>
          <p:nvPr>
            <p:ph type="body" sz="quarter" idx="3"/>
          </p:nvPr>
        </p:nvSpPr>
        <p:spPr>
          <a:xfrm>
            <a:off x="6172200" y="1451331"/>
            <a:ext cx="5183188" cy="399885"/>
          </a:xfrm>
        </p:spPr>
        <p:txBody>
          <a:bodyPr>
            <a:normAutofit lnSpcReduction="10000"/>
          </a:bodyPr>
          <a:lstStyle/>
          <a:p>
            <a:r>
              <a:rPr lang="en-GB" dirty="0"/>
              <a:t>What do we need to do better</a:t>
            </a:r>
          </a:p>
        </p:txBody>
      </p:sp>
      <p:sp>
        <p:nvSpPr>
          <p:cNvPr id="10" name="Content Placeholder 9"/>
          <p:cNvSpPr>
            <a:spLocks noGrp="1"/>
          </p:cNvSpPr>
          <p:nvPr>
            <p:ph sz="quarter" idx="4"/>
          </p:nvPr>
        </p:nvSpPr>
        <p:spPr>
          <a:xfrm>
            <a:off x="6172200" y="1930044"/>
            <a:ext cx="5183188" cy="4259619"/>
          </a:xfrm>
        </p:spPr>
        <p:txBody>
          <a:bodyPr/>
          <a:lstStyle/>
          <a:p>
            <a:endParaRPr lang="en-GB" dirty="0"/>
          </a:p>
        </p:txBody>
      </p:sp>
    </p:spTree>
    <p:extLst>
      <p:ext uri="{BB962C8B-B14F-4D97-AF65-F5344CB8AC3E}">
        <p14:creationId xmlns:p14="http://schemas.microsoft.com/office/powerpoint/2010/main" val="9430764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b="1" dirty="0"/>
              <a:t>Principle 6: Diversity</a:t>
            </a:r>
          </a:p>
        </p:txBody>
      </p:sp>
      <p:sp>
        <p:nvSpPr>
          <p:cNvPr id="8" name="Content Placeholder 7"/>
          <p:cNvSpPr>
            <a:spLocks noGrp="1"/>
          </p:cNvSpPr>
          <p:nvPr>
            <p:ph idx="1"/>
          </p:nvPr>
        </p:nvSpPr>
        <p:spPr/>
        <p:txBody>
          <a:bodyPr>
            <a:normAutofit fontScale="92500" lnSpcReduction="20000"/>
          </a:bodyPr>
          <a:lstStyle/>
          <a:p>
            <a:r>
              <a:rPr lang="en-US" b="1" dirty="0"/>
              <a:t>Principle</a:t>
            </a:r>
          </a:p>
          <a:p>
            <a:r>
              <a:rPr lang="en-US" dirty="0"/>
              <a:t>The board’s approach to diversity supports its effectiveness, leadership and decision making.</a:t>
            </a:r>
          </a:p>
          <a:p>
            <a:r>
              <a:rPr lang="en-US" b="1" dirty="0"/>
              <a:t>Rationale</a:t>
            </a:r>
          </a:p>
          <a:p>
            <a:r>
              <a:rPr lang="en-US" dirty="0"/>
              <a:t>Diversity, in the widest sense, is essential for boards to stay informed and responsive and to navigate the fast-paced and complex changes facing the voluntary sector. Boards whose trustees have different backgrounds and experience are more likely to encourage debate and to make better decisions.</a:t>
            </a:r>
          </a:p>
          <a:p>
            <a:r>
              <a:rPr lang="en-US" dirty="0"/>
              <a:t>The term ‘diversity’ includes the nine protected characteristics of the Equality Act 2010 as well as different backgrounds, life experiences, career paths and diversity of thought. Boards should try to recruit people who think in different ways, as well as those who have different backgrounds.</a:t>
            </a:r>
          </a:p>
          <a:p>
            <a:endParaRPr lang="en-GB" dirty="0"/>
          </a:p>
        </p:txBody>
      </p:sp>
    </p:spTree>
    <p:extLst>
      <p:ext uri="{BB962C8B-B14F-4D97-AF65-F5344CB8AC3E}">
        <p14:creationId xmlns:p14="http://schemas.microsoft.com/office/powerpoint/2010/main" val="1895181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Diversity: Our Ratings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95379524"/>
              </p:ext>
            </p:extLst>
          </p:nvPr>
        </p:nvGraphicFramePr>
        <p:xfrm>
          <a:off x="806334" y="1426614"/>
          <a:ext cx="10547466" cy="311912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Key Outcomes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endParaRPr lang="en-US" dirty="0"/>
                    </a:p>
                    <a:p>
                      <a:pPr rtl="0"/>
                      <a:r>
                        <a:rPr lang="en-US" dirty="0"/>
                        <a:t>The board is more effective if it includes a variety of perspectives, experiences and skills.</a:t>
                      </a:r>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34231051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board ensures that the charity follows principles of equality and diversity, going beyond the legal minimum where appropriate.</a:t>
                      </a:r>
                    </a:p>
                    <a:p>
                      <a:endParaRPr lang="en-GB"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tc>
                  <a:txBody>
                    <a:bodyPr/>
                    <a:lstStyle/>
                    <a:p>
                      <a:pPr algn="ctr"/>
                      <a:endParaRPr lang="en-GB" sz="1200" dirty="0"/>
                    </a:p>
                  </a:txBody>
                  <a:tcPr/>
                </a:tc>
                <a:extLst>
                  <a:ext uri="{0D108BD9-81ED-4DB2-BD59-A6C34878D82A}">
                    <a16:rowId xmlns:a16="http://schemas.microsoft.com/office/drawing/2014/main" val="1075799114"/>
                  </a:ext>
                </a:extLst>
              </a:tr>
              <a:tr h="370840">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974518665"/>
                  </a:ext>
                </a:extLst>
              </a:tr>
            </a:tbl>
          </a:graphicData>
        </a:graphic>
      </p:graphicFrame>
    </p:spTree>
    <p:extLst>
      <p:ext uri="{BB962C8B-B14F-4D97-AF65-F5344CB8AC3E}">
        <p14:creationId xmlns:p14="http://schemas.microsoft.com/office/powerpoint/2010/main" val="11420938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Diversity: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1246134"/>
              </p:ext>
            </p:extLst>
          </p:nvPr>
        </p:nvGraphicFramePr>
        <p:xfrm>
          <a:off x="838200" y="1833938"/>
          <a:ext cx="10547466" cy="4048176"/>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a:t>
                      </a:r>
                      <a:r>
                        <a:rPr lang="en-GB" baseline="0" dirty="0"/>
                        <a:t> Practice for Large Charities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037256">
                <a:tc>
                  <a:txBody>
                    <a:bodyPr/>
                    <a:lstStyle/>
                    <a:p>
                      <a:pPr rtl="0"/>
                      <a:r>
                        <a:rPr lang="en-US" sz="1200" dirty="0"/>
                        <a:t>Encouraging inclusive and accessible participation </a:t>
                      </a:r>
                    </a:p>
                    <a:p>
                      <a:pPr marL="628650" lvl="1" indent="-171450" rtl="0">
                        <a:buFont typeface="Arial" panose="020B0604020202020204" pitchFamily="34" charset="0"/>
                        <a:buChar char="•"/>
                      </a:pPr>
                      <a:r>
                        <a:rPr lang="en-US" sz="1200" dirty="0"/>
                        <a:t>The board periodically takes part in training and/or reflection about diversity and understands its responsibilities in this area.</a:t>
                      </a:r>
                    </a:p>
                    <a:p>
                      <a:pPr marL="628650" lvl="1" indent="-171450" rtl="0">
                        <a:buFont typeface="Arial" panose="020B0604020202020204" pitchFamily="34" charset="0"/>
                        <a:buChar char="•"/>
                      </a:pPr>
                      <a:r>
                        <a:rPr lang="en-US" sz="1200" dirty="0"/>
                        <a:t>The board makes a positive effort to remove, reduce or prevent obstacles to people being trustees, allocating budgets, where necessary, to achieve this within the charity’s available resources. This could include looking at: </a:t>
                      </a:r>
                    </a:p>
                    <a:p>
                      <a:pPr marL="1085850" lvl="2" indent="-171450" rtl="0">
                        <a:buFont typeface="Arial" panose="020B0604020202020204" pitchFamily="34" charset="0"/>
                        <a:buChar char="•"/>
                      </a:pPr>
                      <a:r>
                        <a:rPr lang="en-US" sz="1200" dirty="0"/>
                        <a:t>the time, location and frequency of meetings</a:t>
                      </a:r>
                    </a:p>
                    <a:p>
                      <a:pPr marL="1085850" lvl="2" indent="-171450" rtl="0">
                        <a:buFont typeface="Arial" panose="020B0604020202020204" pitchFamily="34" charset="0"/>
                        <a:buChar char="•"/>
                      </a:pPr>
                      <a:r>
                        <a:rPr lang="en-US" sz="1200" dirty="0"/>
                        <a:t>how papers and information are presented to the board, for example using digital technology</a:t>
                      </a:r>
                    </a:p>
                    <a:p>
                      <a:pPr marL="1085850" lvl="2" indent="-171450" rtl="0">
                        <a:buFont typeface="Arial" panose="020B0604020202020204" pitchFamily="34" charset="0"/>
                        <a:buChar char="•"/>
                      </a:pPr>
                      <a:r>
                        <a:rPr lang="en-US" sz="1200" dirty="0"/>
                        <a:t>offering communications in formats such as audio and Braille</a:t>
                      </a:r>
                    </a:p>
                    <a:p>
                      <a:pPr marL="1085850" lvl="2" indent="-171450" rtl="0">
                        <a:buFont typeface="Arial" panose="020B0604020202020204" pitchFamily="34" charset="0"/>
                        <a:buChar char="•"/>
                      </a:pPr>
                      <a:r>
                        <a:rPr lang="en-US" sz="1200" dirty="0"/>
                        <a:t>paying reasonable expenses</a:t>
                      </a:r>
                    </a:p>
                    <a:p>
                      <a:pPr marL="1085850" lvl="2" indent="-171450" rtl="0">
                        <a:buFont typeface="Arial" panose="020B0604020202020204" pitchFamily="34" charset="0"/>
                        <a:buChar char="•"/>
                      </a:pPr>
                      <a:r>
                        <a:rPr lang="en-US" sz="1200" dirty="0"/>
                        <a:t>where and how trustee vacancies are </a:t>
                      </a:r>
                      <a:r>
                        <a:rPr lang="en-US" sz="1200" dirty="0" err="1"/>
                        <a:t>publicised</a:t>
                      </a:r>
                      <a:r>
                        <a:rPr lang="en-US" sz="1200" dirty="0"/>
                        <a:t> and the recruitment process.</a:t>
                      </a:r>
                    </a:p>
                  </a:txBody>
                  <a:tcPr/>
                </a:tc>
                <a:tc>
                  <a:txBody>
                    <a:bodyPr/>
                    <a:lstStyle/>
                    <a:p>
                      <a:endParaRPr lang="en-GB" dirty="0"/>
                    </a:p>
                  </a:txBody>
                  <a:tcPr/>
                </a:tc>
                <a:tc>
                  <a:txBody>
                    <a:bodyPr/>
                    <a:lstStyle/>
                    <a:p>
                      <a:endParaRPr lang="en-GB" sz="1200" dirty="0"/>
                    </a:p>
                  </a:txBody>
                  <a:tcPr/>
                </a:tc>
                <a:tc>
                  <a:txBody>
                    <a:bodyPr/>
                    <a:lstStyle/>
                    <a:p>
                      <a:endParaRPr lang="en-GB" sz="1200" baseline="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3423105184"/>
                  </a:ext>
                </a:extLst>
              </a:tr>
              <a:tr h="370840">
                <a:tc>
                  <a:txBody>
                    <a:bodyPr/>
                    <a:lstStyle/>
                    <a:p>
                      <a:pPr rtl="0"/>
                      <a:r>
                        <a:rPr lang="en-US" sz="1200" dirty="0"/>
                        <a:t>The chair regularly asks for feedback on how meetings can be made more accessible and how to create an environment where trustees can constructively challenge each other and all voices are equally heard.</a:t>
                      </a:r>
                      <a:endParaRPr lang="en-US" sz="1200" dirty="0">
                        <a:effectLst/>
                      </a:endParaRPr>
                    </a:p>
                  </a:txBody>
                  <a:tcPr/>
                </a:tc>
                <a:tc>
                  <a:txBody>
                    <a:bodyPr/>
                    <a:lstStyle/>
                    <a:p>
                      <a:endParaRPr lang="en-GB"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2173165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Diversity: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11631877"/>
              </p:ext>
            </p:extLst>
          </p:nvPr>
        </p:nvGraphicFramePr>
        <p:xfrm>
          <a:off x="806334" y="1573806"/>
          <a:ext cx="10547466" cy="439420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a:t>
                      </a:r>
                      <a:r>
                        <a:rPr lang="en-GB" baseline="0" dirty="0"/>
                        <a:t> Practice for Large Charities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400" dirty="0"/>
                        <a:t>Recruiting diverse trustees </a:t>
                      </a:r>
                    </a:p>
                    <a:p>
                      <a:pPr marL="742950" lvl="1" indent="-285750" rtl="0">
                        <a:buFont typeface="Arial" panose="020B0604020202020204" pitchFamily="34" charset="0"/>
                        <a:buChar char="•"/>
                      </a:pPr>
                      <a:r>
                        <a:rPr lang="en-US" sz="1400" dirty="0"/>
                        <a:t>The board regularly carries out an audit of skills, experience and diversity of background of its members to find imbalances and gaps and inform trustee recruitment and training.</a:t>
                      </a:r>
                    </a:p>
                    <a:p>
                      <a:pPr marL="742950" lvl="1" indent="-285750" rtl="0">
                        <a:buFont typeface="Arial" panose="020B0604020202020204" pitchFamily="34" charset="0"/>
                        <a:buChar char="•"/>
                      </a:pPr>
                      <a:r>
                        <a:rPr lang="en-US" sz="1400" dirty="0"/>
                        <a:t>The board sees diversity, in all its forms, as an integral part of its regular board reviews. The board </a:t>
                      </a:r>
                      <a:r>
                        <a:rPr lang="en-US" sz="1400" dirty="0" err="1"/>
                        <a:t>recognises</a:t>
                      </a:r>
                      <a:r>
                        <a:rPr lang="en-US" sz="1400" dirty="0"/>
                        <a:t> the value of a diverse board and has suitable diversity objectives.</a:t>
                      </a:r>
                    </a:p>
                    <a:p>
                      <a:pPr marL="742950" lvl="1" indent="-285750" rtl="0">
                        <a:buFont typeface="Arial" panose="020B0604020202020204" pitchFamily="34" charset="0"/>
                        <a:buChar char="•"/>
                      </a:pPr>
                      <a:r>
                        <a:rPr lang="en-US" sz="1400" dirty="0"/>
                        <a:t>When deciding how to recruit trustees, the board thinks about how best to attract a diverse pool of candidates. It tries to achieve diversity in any trustee appointment panels.</a:t>
                      </a:r>
                    </a:p>
                  </a:txBody>
                  <a:tcPr/>
                </a:tc>
                <a:tc>
                  <a:txBody>
                    <a:bodyPr/>
                    <a:lstStyle/>
                    <a:p>
                      <a:endParaRPr lang="en-GB" dirty="0"/>
                    </a:p>
                  </a:txBody>
                  <a:tcPr/>
                </a:tc>
                <a:tc>
                  <a:txBody>
                    <a:bodyPr/>
                    <a:lstStyle/>
                    <a:p>
                      <a:endParaRPr lang="en-GB" dirty="0"/>
                    </a:p>
                  </a:txBody>
                  <a:tcPr/>
                </a:tc>
                <a:tc>
                  <a:txBody>
                    <a:bodyPr/>
                    <a:lstStyle/>
                    <a:p>
                      <a:endParaRPr lang="en-GB" sz="1400" dirty="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3423105184"/>
                  </a:ext>
                </a:extLst>
              </a:tr>
              <a:tr h="370840">
                <a:tc>
                  <a:txBody>
                    <a:bodyPr/>
                    <a:lstStyle/>
                    <a:p>
                      <a:pPr rtl="0"/>
                      <a:r>
                        <a:rPr lang="en-US" sz="1400" dirty="0"/>
                        <a:t>Monitoring and reporting on diversity </a:t>
                      </a:r>
                    </a:p>
                    <a:p>
                      <a:pPr marL="742950" lvl="1" indent="-285750" rtl="0">
                        <a:buFont typeface="Arial" panose="020B0604020202020204" pitchFamily="34" charset="0"/>
                        <a:buChar char="•"/>
                      </a:pPr>
                      <a:r>
                        <a:rPr lang="en-US" sz="1400" dirty="0"/>
                        <a:t>Trustees ensure that there are plans in place to monitor and achieve the board’s diversity objectives.</a:t>
                      </a:r>
                    </a:p>
                    <a:p>
                      <a:pPr marL="742950" lvl="1" indent="-285750" rtl="0">
                        <a:buFont typeface="Arial" panose="020B0604020202020204" pitchFamily="34" charset="0"/>
                        <a:buChar char="•"/>
                      </a:pPr>
                      <a:r>
                        <a:rPr lang="en-US" sz="1400" dirty="0"/>
                        <a:t>The board publishes an annual description of what it has done to address the diversity of the board and the charity’s leadership and its performance against its diversity objectives, with an explanation where they have not been met</a:t>
                      </a:r>
                    </a:p>
                    <a:p>
                      <a:pPr rtl="0"/>
                      <a:endParaRPr lang="en-US" sz="1400" dirty="0">
                        <a:effectLst/>
                      </a:endParaRPr>
                    </a:p>
                  </a:txBody>
                  <a:tcPr/>
                </a:tc>
                <a:tc>
                  <a:txBody>
                    <a:bodyPr/>
                    <a:lstStyle/>
                    <a:p>
                      <a:endParaRPr lang="en-GB"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1653054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solidFill>
                  <a:schemeClr val="accent2"/>
                </a:solidFill>
              </a:rPr>
              <a:t>Diversity: Supplementary standards</a:t>
            </a:r>
            <a:br>
              <a:rPr lang="en-GB" sz="4000" i="1" dirty="0">
                <a:solidFill>
                  <a:schemeClr val="accent2"/>
                </a:solidFill>
              </a:rPr>
            </a:br>
            <a:r>
              <a:rPr lang="en-GB" sz="4000" i="1" dirty="0">
                <a:solidFill>
                  <a:schemeClr val="accent2"/>
                </a:solidFill>
              </a:rPr>
              <a:t> for St Joseph’s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37754738"/>
              </p:ext>
            </p:extLst>
          </p:nvPr>
        </p:nvGraphicFramePr>
        <p:xfrm>
          <a:off x="1066800" y="1782414"/>
          <a:ext cx="10547466" cy="317500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Specific</a:t>
                      </a:r>
                      <a:r>
                        <a:rPr lang="en-GB" baseline="0" dirty="0"/>
                        <a:t> Standards for St Joseph’s</a:t>
                      </a:r>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400" dirty="0"/>
                        <a:t>The Board has established an organizational approach to equality and diversity to enable it to comply with the requirements</a:t>
                      </a:r>
                      <a:r>
                        <a:rPr lang="en-US" sz="1400" baseline="0" dirty="0"/>
                        <a:t> of law and good practice</a:t>
                      </a:r>
                      <a:endParaRPr lang="en-US" sz="1400"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a:p>
                  </a:txBody>
                  <a:tcPr/>
                </a:tc>
                <a:tc>
                  <a:txBody>
                    <a:bodyPr/>
                    <a:lstStyle/>
                    <a:p>
                      <a:pPr algn="ctr"/>
                      <a:endParaRPr lang="en-GB"/>
                    </a:p>
                  </a:txBody>
                  <a:tcPr/>
                </a:tc>
                <a:tc>
                  <a:txBody>
                    <a:bodyPr/>
                    <a:lstStyle/>
                    <a:p>
                      <a:pPr algn="ctr"/>
                      <a:endParaRPr lang="en-GB" dirty="0"/>
                    </a:p>
                  </a:txBody>
                  <a:tcPr/>
                </a:tc>
                <a:extLst>
                  <a:ext uri="{0D108BD9-81ED-4DB2-BD59-A6C34878D82A}">
                    <a16:rowId xmlns:a16="http://schemas.microsoft.com/office/drawing/2014/main" val="3423105184"/>
                  </a:ext>
                </a:extLst>
              </a:tr>
              <a:tr h="370840">
                <a:tc>
                  <a:txBody>
                    <a:bodyPr/>
                    <a:lstStyle/>
                    <a:p>
                      <a:pPr rtl="0"/>
                      <a:r>
                        <a:rPr lang="en-US" sz="1400" dirty="0">
                          <a:effectLst/>
                        </a:rPr>
                        <a:t>The Board has explicitly</a:t>
                      </a:r>
                      <a:r>
                        <a:rPr lang="en-US" sz="1400" baseline="0" dirty="0">
                          <a:effectLst/>
                        </a:rPr>
                        <a:t> linked Diversity and Equality to its mission, core values and ethos</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1075799114"/>
                  </a:ext>
                </a:extLst>
              </a:tr>
              <a:tr h="370840">
                <a:tc>
                  <a:txBody>
                    <a:bodyPr/>
                    <a:lstStyle/>
                    <a:p>
                      <a:pPr rtl="0"/>
                      <a:r>
                        <a:rPr lang="en-US" sz="1400" dirty="0">
                          <a:effectLst/>
                        </a:rPr>
                        <a:t>The Board understands</a:t>
                      </a:r>
                      <a:r>
                        <a:rPr lang="en-US" sz="1400" baseline="0" dirty="0">
                          <a:effectLst/>
                        </a:rPr>
                        <a:t> its Catholic ethos and actively considers how this can be made relevant and inclusive to all </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313442216"/>
                  </a:ext>
                </a:extLst>
              </a:tr>
              <a:tr h="370840">
                <a:tc>
                  <a:txBody>
                    <a:bodyPr/>
                    <a:lstStyle/>
                    <a:p>
                      <a:pPr rtl="0"/>
                      <a:r>
                        <a:rPr lang="en-US" sz="1400" dirty="0">
                          <a:effectLst/>
                        </a:rPr>
                        <a:t>Trustees are</a:t>
                      </a:r>
                      <a:r>
                        <a:rPr lang="en-US" sz="1400" baseline="0" dirty="0">
                          <a:effectLst/>
                        </a:rPr>
                        <a:t> recruited to the Board who are support of the Catholic Ethos, Mission and Values of the Hospice and the Religious Sisters of Charity</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3703562673"/>
                  </a:ext>
                </a:extLst>
              </a:tr>
              <a:tr h="370840">
                <a:tc>
                  <a:txBody>
                    <a:bodyPr/>
                    <a:lstStyle/>
                    <a:p>
                      <a:pPr rtl="0"/>
                      <a:r>
                        <a:rPr lang="en-US" sz="1400" dirty="0">
                          <a:effectLst/>
                        </a:rPr>
                        <a:t>The Mission, Ethos and Values of the Religious Sisters</a:t>
                      </a:r>
                      <a:r>
                        <a:rPr lang="en-US" sz="1400" baseline="0" dirty="0">
                          <a:effectLst/>
                        </a:rPr>
                        <a:t> of Charity as founders and owners of the Hospice is respected and understood</a:t>
                      </a:r>
                      <a:endParaRPr lang="en-US" sz="1400" dirty="0">
                        <a:effectLst/>
                      </a:endParaRPr>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352016823"/>
                  </a:ext>
                </a:extLst>
              </a:tr>
            </a:tbl>
          </a:graphicData>
        </a:graphic>
      </p:graphicFrame>
      <p:sp>
        <p:nvSpPr>
          <p:cNvPr id="5" name="TextBox 4"/>
          <p:cNvSpPr txBox="1"/>
          <p:nvPr/>
        </p:nvSpPr>
        <p:spPr>
          <a:xfrm>
            <a:off x="830580" y="5243119"/>
            <a:ext cx="9144000" cy="923330"/>
          </a:xfrm>
          <a:prstGeom prst="rect">
            <a:avLst/>
          </a:prstGeom>
          <a:noFill/>
        </p:spPr>
        <p:txBody>
          <a:bodyPr wrap="square" rtlCol="0">
            <a:spAutoFit/>
          </a:bodyPr>
          <a:lstStyle/>
          <a:p>
            <a:r>
              <a:rPr lang="en-GB" i="1" dirty="0">
                <a:solidFill>
                  <a:schemeClr val="accent2"/>
                </a:solidFill>
              </a:rPr>
              <a:t>These standards are ADDITIONAL standards not in the governance code but which, because of the mission, ethos and values of the Hospice, have been added in for the Hospice as specifically relevant to our Governance</a:t>
            </a:r>
          </a:p>
        </p:txBody>
      </p:sp>
    </p:spTree>
    <p:extLst>
      <p:ext uri="{BB962C8B-B14F-4D97-AF65-F5344CB8AC3E}">
        <p14:creationId xmlns:p14="http://schemas.microsoft.com/office/powerpoint/2010/main" val="1963445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Reflection on Diversity</a:t>
            </a:r>
          </a:p>
        </p:txBody>
      </p:sp>
      <p:sp>
        <p:nvSpPr>
          <p:cNvPr id="6" name="Text Placeholder 5"/>
          <p:cNvSpPr>
            <a:spLocks noGrp="1"/>
          </p:cNvSpPr>
          <p:nvPr>
            <p:ph type="body" idx="1"/>
          </p:nvPr>
        </p:nvSpPr>
        <p:spPr>
          <a:xfrm>
            <a:off x="839788" y="1451331"/>
            <a:ext cx="5157787" cy="478713"/>
          </a:xfrm>
        </p:spPr>
        <p:txBody>
          <a:bodyPr/>
          <a:lstStyle/>
          <a:p>
            <a:r>
              <a:rPr lang="en-GB" dirty="0"/>
              <a:t>What do we do well </a:t>
            </a:r>
          </a:p>
        </p:txBody>
      </p:sp>
      <p:sp>
        <p:nvSpPr>
          <p:cNvPr id="8" name="Content Placeholder 7"/>
          <p:cNvSpPr>
            <a:spLocks noGrp="1"/>
          </p:cNvSpPr>
          <p:nvPr>
            <p:ph sz="half" idx="2"/>
          </p:nvPr>
        </p:nvSpPr>
        <p:spPr>
          <a:xfrm>
            <a:off x="839788" y="1930044"/>
            <a:ext cx="5157787" cy="4259619"/>
          </a:xfrm>
        </p:spPr>
        <p:txBody>
          <a:bodyPr/>
          <a:lstStyle/>
          <a:p>
            <a:endParaRPr lang="en-GB" dirty="0"/>
          </a:p>
        </p:txBody>
      </p:sp>
      <p:sp>
        <p:nvSpPr>
          <p:cNvPr id="9" name="Text Placeholder 8"/>
          <p:cNvSpPr>
            <a:spLocks noGrp="1"/>
          </p:cNvSpPr>
          <p:nvPr>
            <p:ph type="body" sz="quarter" idx="3"/>
          </p:nvPr>
        </p:nvSpPr>
        <p:spPr>
          <a:xfrm>
            <a:off x="6172200" y="1451331"/>
            <a:ext cx="5183188" cy="399885"/>
          </a:xfrm>
        </p:spPr>
        <p:txBody>
          <a:bodyPr>
            <a:normAutofit lnSpcReduction="10000"/>
          </a:bodyPr>
          <a:lstStyle/>
          <a:p>
            <a:r>
              <a:rPr lang="en-GB" dirty="0"/>
              <a:t>What do we need to do better</a:t>
            </a:r>
          </a:p>
        </p:txBody>
      </p:sp>
      <p:sp>
        <p:nvSpPr>
          <p:cNvPr id="10" name="Content Placeholder 9"/>
          <p:cNvSpPr>
            <a:spLocks noGrp="1"/>
          </p:cNvSpPr>
          <p:nvPr>
            <p:ph sz="quarter" idx="4"/>
          </p:nvPr>
        </p:nvSpPr>
        <p:spPr>
          <a:xfrm>
            <a:off x="6172200" y="1930044"/>
            <a:ext cx="5183188" cy="4259619"/>
          </a:xfrm>
        </p:spPr>
        <p:txBody>
          <a:bodyPr/>
          <a:lstStyle/>
          <a:p>
            <a:endParaRPr lang="en-GB" dirty="0"/>
          </a:p>
        </p:txBody>
      </p:sp>
    </p:spTree>
    <p:extLst>
      <p:ext uri="{BB962C8B-B14F-4D97-AF65-F5344CB8AC3E}">
        <p14:creationId xmlns:p14="http://schemas.microsoft.com/office/powerpoint/2010/main" val="9476451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b="1" dirty="0"/>
              <a:t>Principle 7: Openness &amp; Accountability</a:t>
            </a:r>
          </a:p>
        </p:txBody>
      </p:sp>
      <p:sp>
        <p:nvSpPr>
          <p:cNvPr id="8" name="Content Placeholder 7"/>
          <p:cNvSpPr>
            <a:spLocks noGrp="1"/>
          </p:cNvSpPr>
          <p:nvPr>
            <p:ph idx="1"/>
          </p:nvPr>
        </p:nvSpPr>
        <p:spPr/>
        <p:txBody>
          <a:bodyPr>
            <a:normAutofit lnSpcReduction="10000"/>
          </a:bodyPr>
          <a:lstStyle/>
          <a:p>
            <a:r>
              <a:rPr lang="en-US" b="1" dirty="0"/>
              <a:t>Principle</a:t>
            </a:r>
          </a:p>
          <a:p>
            <a:r>
              <a:rPr lang="en-US" dirty="0"/>
              <a:t>The board leads the </a:t>
            </a:r>
            <a:r>
              <a:rPr lang="en-US" dirty="0" err="1"/>
              <a:t>organisation</a:t>
            </a:r>
            <a:r>
              <a:rPr lang="en-US" dirty="0"/>
              <a:t> in being transparent and accountable. The charity is open in its work, unless there is good reason for it not to be.</a:t>
            </a:r>
          </a:p>
          <a:p>
            <a:r>
              <a:rPr lang="en-US" b="1" dirty="0"/>
              <a:t>Rationale</a:t>
            </a:r>
          </a:p>
          <a:p>
            <a:r>
              <a:rPr lang="en-US" dirty="0"/>
              <a:t>The public’s trust that a charity is delivering public benefit is fundamental to its reputation and success, and by extension, the success of the wider sector. Making accountability real, through genuine and open two-way communication that celebrates successes and demonstrates willingness to learn from mistakes, helps to build this trust and confidence and earn legitimacy.</a:t>
            </a:r>
          </a:p>
        </p:txBody>
      </p:sp>
    </p:spTree>
    <p:extLst>
      <p:ext uri="{BB962C8B-B14F-4D97-AF65-F5344CB8AC3E}">
        <p14:creationId xmlns:p14="http://schemas.microsoft.com/office/powerpoint/2010/main" val="1171308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Openness &amp; Accountability: Our Ratings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1926725"/>
              </p:ext>
            </p:extLst>
          </p:nvPr>
        </p:nvGraphicFramePr>
        <p:xfrm>
          <a:off x="598754" y="1761633"/>
          <a:ext cx="10547466" cy="375412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Key Outcomes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dirty="0"/>
                        <a:t>The </a:t>
                      </a:r>
                      <a:r>
                        <a:rPr lang="en-US" dirty="0" err="1"/>
                        <a:t>organisation’s</a:t>
                      </a:r>
                      <a:r>
                        <a:rPr lang="en-US" dirty="0"/>
                        <a:t> work and impact are appreciated by all its stakeholders.</a:t>
                      </a:r>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3423105184"/>
                  </a:ext>
                </a:extLst>
              </a:tr>
              <a:tr h="370840">
                <a:tc>
                  <a:txBody>
                    <a:bodyPr/>
                    <a:lstStyle/>
                    <a:p>
                      <a:pPr rtl="0"/>
                      <a:r>
                        <a:rPr lang="en-US" dirty="0"/>
                        <a:t>The board ensures that the charity’s performance and interaction with its stakeholders are guided by the values, ethics and culture put in place by the board. Trustees make sure that the charity collaborates with stakeholders to promote ethical conduct.</a:t>
                      </a:r>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1075799114"/>
                  </a:ext>
                </a:extLst>
              </a:tr>
              <a:tr h="370840">
                <a:tc>
                  <a:txBody>
                    <a:bodyPr/>
                    <a:lstStyle/>
                    <a:p>
                      <a:pPr rtl="0"/>
                      <a:r>
                        <a:rPr lang="en-US" dirty="0"/>
                        <a:t>The charity takes seriously its responsibility for building public trust and confidence in its work.</a:t>
                      </a:r>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2974518665"/>
                  </a:ext>
                </a:extLst>
              </a:tr>
              <a:tr h="370840">
                <a:tc>
                  <a:txBody>
                    <a:bodyPr/>
                    <a:lstStyle/>
                    <a:p>
                      <a:pPr rtl="0"/>
                      <a:r>
                        <a:rPr lang="en-US" dirty="0"/>
                        <a:t>The charity is seen to have legitimacy in representing its beneficiaries and stakeholders</a:t>
                      </a:r>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1185531816"/>
                  </a:ext>
                </a:extLst>
              </a:tr>
            </a:tbl>
          </a:graphicData>
        </a:graphic>
      </p:graphicFrame>
    </p:spTree>
    <p:extLst>
      <p:ext uri="{BB962C8B-B14F-4D97-AF65-F5344CB8AC3E}">
        <p14:creationId xmlns:p14="http://schemas.microsoft.com/office/powerpoint/2010/main" val="3500888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Openness &amp; Accountability: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6829169"/>
              </p:ext>
            </p:extLst>
          </p:nvPr>
        </p:nvGraphicFramePr>
        <p:xfrm>
          <a:off x="838200" y="1833938"/>
          <a:ext cx="10547466" cy="378968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 Practice for Large Charities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200" dirty="0"/>
                        <a:t>Communicating and consulting effectively with stakeholders </a:t>
                      </a:r>
                    </a:p>
                    <a:p>
                      <a:pPr marL="628650" lvl="1" indent="-171450" rtl="0">
                        <a:buFont typeface="Arial" panose="020B0604020202020204" pitchFamily="34" charset="0"/>
                        <a:buChar char="•"/>
                      </a:pPr>
                      <a:r>
                        <a:rPr lang="en-US" sz="1200" dirty="0"/>
                        <a:t>The board identifies the key stakeholders with an interest in the charity’s work. These might include users or beneficiaries, staff, volunteers, members, donors, suppliers, local communities and others.</a:t>
                      </a:r>
                    </a:p>
                    <a:p>
                      <a:pPr marL="628650" lvl="1" indent="-171450" rtl="0">
                        <a:buFont typeface="Arial" panose="020B0604020202020204" pitchFamily="34" charset="0"/>
                        <a:buChar char="•"/>
                      </a:pPr>
                      <a:r>
                        <a:rPr lang="en-US" sz="1200" dirty="0"/>
                        <a:t>The board makes sure that there is a strategy for regular and effective communication with these stakeholders about the charity’s purposes, values, work and achievements, including information that enables them to measure the charity’s success in achieving its purposes.</a:t>
                      </a:r>
                    </a:p>
                    <a:p>
                      <a:pPr marL="628650" lvl="1" indent="-171450" rtl="0">
                        <a:buFont typeface="Arial" panose="020B0604020202020204" pitchFamily="34" charset="0"/>
                        <a:buChar char="•"/>
                      </a:pPr>
                      <a:r>
                        <a:rPr lang="en-US" sz="1200" dirty="0"/>
                        <a:t>As part of this strategy, the board thinks about how best to communicate how the charity is governed, who the trustees are and the decisions they make.</a:t>
                      </a:r>
                    </a:p>
                    <a:p>
                      <a:pPr marL="628650" lvl="1" indent="-171450" rtl="0">
                        <a:buFont typeface="Arial" panose="020B0604020202020204" pitchFamily="34" charset="0"/>
                        <a:buChar char="•"/>
                      </a:pPr>
                      <a:r>
                        <a:rPr lang="en-US" sz="1200" dirty="0"/>
                        <a:t>The board ensures that stakeholders have an opportunity to hold the board to account through agreed processes and routes, for example question and answer sessions.</a:t>
                      </a:r>
                    </a:p>
                    <a:p>
                      <a:pPr marL="628650" lvl="1" indent="-171450" rtl="0">
                        <a:buFont typeface="Arial" panose="020B0604020202020204" pitchFamily="34" charset="0"/>
                        <a:buChar char="•"/>
                      </a:pPr>
                      <a:r>
                        <a:rPr lang="en-US" sz="1200" dirty="0"/>
                        <a:t>The board makes sure there is suitable consultation with stakeholders about significant changes to the charity’s services or policies.</a:t>
                      </a:r>
                    </a:p>
                    <a:p>
                      <a:endParaRPr lang="en-GB" sz="14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3423105184"/>
                  </a:ext>
                </a:extLst>
              </a:tr>
              <a:tr h="370840">
                <a:tc>
                  <a:txBody>
                    <a:bodyPr/>
                    <a:lstStyle/>
                    <a:p>
                      <a:pPr rtl="0"/>
                      <a:endParaRPr lang="en-US" sz="1400" dirty="0">
                        <a:effectLst/>
                      </a:endParaRPr>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75799114"/>
                  </a:ext>
                </a:extLst>
              </a:tr>
            </a:tbl>
          </a:graphicData>
        </a:graphic>
      </p:graphicFrame>
    </p:spTree>
    <p:extLst>
      <p:ext uri="{BB962C8B-B14F-4D97-AF65-F5344CB8AC3E}">
        <p14:creationId xmlns:p14="http://schemas.microsoft.com/office/powerpoint/2010/main" val="37478523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Openness &amp; Accountability: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3706730"/>
              </p:ext>
            </p:extLst>
          </p:nvPr>
        </p:nvGraphicFramePr>
        <p:xfrm>
          <a:off x="838200" y="1833938"/>
          <a:ext cx="10547466" cy="387604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 Practice for Large Charities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sz="1400" dirty="0"/>
                        <a:t>Developing a culture of openness within the charity </a:t>
                      </a:r>
                    </a:p>
                    <a:p>
                      <a:pPr marL="742950" lvl="1" indent="-285750" rtl="0">
                        <a:buFont typeface="Arial" panose="020B0604020202020204" pitchFamily="34" charset="0"/>
                        <a:buChar char="•"/>
                      </a:pPr>
                      <a:r>
                        <a:rPr lang="en-US" sz="1400" dirty="0"/>
                        <a:t>The board gets regular reports on the positive and negative feedback and complaints given to the charity. It demonstrates that it learns from mistakes and errors and uses this learning to improve performance and internal decision making.</a:t>
                      </a:r>
                    </a:p>
                    <a:p>
                      <a:pPr marL="742950" lvl="1" indent="-285750" rtl="0">
                        <a:buFont typeface="Arial" panose="020B0604020202020204" pitchFamily="34" charset="0"/>
                        <a:buChar char="•"/>
                      </a:pPr>
                      <a:r>
                        <a:rPr lang="en-US" sz="1400" dirty="0"/>
                        <a:t>The board makes sure that there is a transparent, well-</a:t>
                      </a:r>
                      <a:r>
                        <a:rPr lang="en-US" sz="1400" dirty="0" err="1"/>
                        <a:t>publicised</a:t>
                      </a:r>
                      <a:r>
                        <a:rPr lang="en-US" sz="1400" dirty="0"/>
                        <a:t>, effective and timely process for making and handling a complaint and that any internal or external complaints are handled constructively, impartially and effectively.</a:t>
                      </a:r>
                    </a:p>
                    <a:p>
                      <a:pPr marL="742950" lvl="1" indent="-285750" rtl="0">
                        <a:buFont typeface="Arial" panose="020B0604020202020204" pitchFamily="34" charset="0"/>
                        <a:buChar char="•"/>
                      </a:pPr>
                      <a:r>
                        <a:rPr lang="en-US" sz="1400" dirty="0"/>
                        <a:t>The board keeps a register of interests for trustees and senior staff and agrees an approach for how these are communicated publicly in line with Principle 3.</a:t>
                      </a:r>
                    </a:p>
                    <a:p>
                      <a:pPr marL="742950" lvl="1" indent="-285750" rtl="0">
                        <a:buFont typeface="Arial" panose="020B0604020202020204" pitchFamily="34" charset="0"/>
                        <a:buChar char="•"/>
                      </a:pPr>
                      <a:r>
                        <a:rPr lang="en-US" sz="1400" dirty="0"/>
                        <a:t>Trustees publish the process for setting the remuneration of senior staff, and their remuneration levels, on the charity’s websites and in its annual report</a:t>
                      </a:r>
                    </a:p>
                    <a:p>
                      <a:endParaRPr lang="en-GB" sz="14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3423105184"/>
                  </a:ext>
                </a:extLst>
              </a:tr>
            </a:tbl>
          </a:graphicData>
        </a:graphic>
      </p:graphicFrame>
    </p:spTree>
    <p:extLst>
      <p:ext uri="{BB962C8B-B14F-4D97-AF65-F5344CB8AC3E}">
        <p14:creationId xmlns:p14="http://schemas.microsoft.com/office/powerpoint/2010/main" val="418999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t>Openness &amp; Accountability: Our Ratings</a:t>
            </a:r>
            <a:br>
              <a:rPr lang="en-GB" sz="4000" i="1" dirty="0"/>
            </a:br>
            <a:r>
              <a:rPr lang="en-GB" sz="4000" i="1" dirty="0"/>
              <a:t>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58777938"/>
              </p:ext>
            </p:extLst>
          </p:nvPr>
        </p:nvGraphicFramePr>
        <p:xfrm>
          <a:off x="838200" y="1833938"/>
          <a:ext cx="10547466" cy="4851400"/>
        </p:xfrm>
        <a:graphic>
          <a:graphicData uri="http://schemas.openxmlformats.org/drawingml/2006/table">
            <a:tbl>
              <a:tblPr firstRow="1" bandRow="1">
                <a:tableStyleId>{5C22544A-7EE6-4342-B048-85BDC9FD1C3A}</a:tableStyleId>
              </a:tblPr>
              <a:tblGrid>
                <a:gridCol w="5669281">
                  <a:extLst>
                    <a:ext uri="{9D8B030D-6E8A-4147-A177-3AD203B41FA5}">
                      <a16:colId xmlns:a16="http://schemas.microsoft.com/office/drawing/2014/main" val="1532058481"/>
                    </a:ext>
                  </a:extLst>
                </a:gridCol>
                <a:gridCol w="1045325">
                  <a:extLst>
                    <a:ext uri="{9D8B030D-6E8A-4147-A177-3AD203B41FA5}">
                      <a16:colId xmlns:a16="http://schemas.microsoft.com/office/drawing/2014/main" val="2034675632"/>
                    </a:ext>
                  </a:extLst>
                </a:gridCol>
                <a:gridCol w="1013460">
                  <a:extLst>
                    <a:ext uri="{9D8B030D-6E8A-4147-A177-3AD203B41FA5}">
                      <a16:colId xmlns:a16="http://schemas.microsoft.com/office/drawing/2014/main" val="31934172"/>
                    </a:ext>
                  </a:extLst>
                </a:gridCol>
                <a:gridCol w="922020">
                  <a:extLst>
                    <a:ext uri="{9D8B030D-6E8A-4147-A177-3AD203B41FA5}">
                      <a16:colId xmlns:a16="http://schemas.microsoft.com/office/drawing/2014/main" val="3427128790"/>
                    </a:ext>
                  </a:extLst>
                </a:gridCol>
                <a:gridCol w="967740">
                  <a:extLst>
                    <a:ext uri="{9D8B030D-6E8A-4147-A177-3AD203B41FA5}">
                      <a16:colId xmlns:a16="http://schemas.microsoft.com/office/drawing/2014/main" val="3066952176"/>
                    </a:ext>
                  </a:extLst>
                </a:gridCol>
                <a:gridCol w="929640">
                  <a:extLst>
                    <a:ext uri="{9D8B030D-6E8A-4147-A177-3AD203B41FA5}">
                      <a16:colId xmlns:a16="http://schemas.microsoft.com/office/drawing/2014/main" val="1265097223"/>
                    </a:ext>
                  </a:extLst>
                </a:gridCol>
              </a:tblGrid>
              <a:tr h="370840">
                <a:tc>
                  <a:txBody>
                    <a:bodyPr/>
                    <a:lstStyle/>
                    <a:p>
                      <a:r>
                        <a:rPr lang="en-GB" dirty="0"/>
                        <a:t>Recommended Practice for Large Charities</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r>
                        <a:rPr lang="en-GB" baseline="0" dirty="0"/>
                        <a:t> </a:t>
                      </a:r>
                      <a:endParaRPr lang="en-GB" dirty="0"/>
                    </a:p>
                  </a:txBody>
                  <a:tcPr/>
                </a:tc>
                <a:extLst>
                  <a:ext uri="{0D108BD9-81ED-4DB2-BD59-A6C34878D82A}">
                    <a16:rowId xmlns:a16="http://schemas.microsoft.com/office/drawing/2014/main" val="1182675509"/>
                  </a:ext>
                </a:extLst>
              </a:tr>
              <a:tr h="370840">
                <a:tc>
                  <a:txBody>
                    <a:bodyPr/>
                    <a:lstStyle/>
                    <a:p>
                      <a:pPr rtl="0"/>
                      <a:r>
                        <a:rPr lang="en-US" dirty="0"/>
                        <a:t>Member engagement </a:t>
                      </a:r>
                    </a:p>
                    <a:p>
                      <a:pPr lvl="1" rtl="0"/>
                      <a:r>
                        <a:rPr lang="en-US" dirty="0"/>
                        <a:t>In charities where trustees are appointed by an </a:t>
                      </a:r>
                      <a:r>
                        <a:rPr lang="en-US" dirty="0" err="1"/>
                        <a:t>organisational</a:t>
                      </a:r>
                      <a:r>
                        <a:rPr lang="en-US" dirty="0"/>
                        <a:t> membership wider than the trustees, the board makes sure that the charity: </a:t>
                      </a:r>
                    </a:p>
                    <a:p>
                      <a:pPr marL="1200150" lvl="2" indent="-285750" rtl="0">
                        <a:buFont typeface="Arial" panose="020B0604020202020204" pitchFamily="34" charset="0"/>
                        <a:buChar char="•"/>
                      </a:pPr>
                      <a:r>
                        <a:rPr lang="en-US" dirty="0"/>
                        <a:t>has clear policies on who is eligible for membership of the charity</a:t>
                      </a:r>
                    </a:p>
                    <a:p>
                      <a:pPr marL="1200150" lvl="2" indent="-285750" rtl="0">
                        <a:buFont typeface="Arial" panose="020B0604020202020204" pitchFamily="34" charset="0"/>
                        <a:buChar char="•"/>
                      </a:pPr>
                      <a:r>
                        <a:rPr lang="en-US" dirty="0"/>
                        <a:t>has clear, accurate and up-to-date membership records</a:t>
                      </a:r>
                    </a:p>
                    <a:p>
                      <a:pPr marL="1200150" lvl="2" indent="-285750" rtl="0">
                        <a:buFont typeface="Arial" panose="020B0604020202020204" pitchFamily="34" charset="0"/>
                        <a:buChar char="•"/>
                      </a:pPr>
                      <a:r>
                        <a:rPr lang="en-US" dirty="0"/>
                        <a:t>tells members about the charity’s work</a:t>
                      </a:r>
                    </a:p>
                    <a:p>
                      <a:pPr marL="1200150" lvl="2" indent="-285750" rtl="0">
                        <a:buFont typeface="Arial" panose="020B0604020202020204" pitchFamily="34" charset="0"/>
                        <a:buChar char="•"/>
                      </a:pPr>
                      <a:r>
                        <a:rPr lang="en-US" dirty="0"/>
                        <a:t>looks for, values and takes into account members’ views on key issues</a:t>
                      </a:r>
                    </a:p>
                    <a:p>
                      <a:pPr marL="1200150" lvl="2" indent="-285750" rtl="0">
                        <a:buFont typeface="Arial" panose="020B0604020202020204" pitchFamily="34" charset="0"/>
                        <a:buChar char="•"/>
                      </a:pPr>
                      <a:r>
                        <a:rPr lang="en-US" dirty="0"/>
                        <a:t>is clear and open about the ways that members can participate in the charity’s governance, including, where applicable, serving on committees or being elected as trustees.</a:t>
                      </a:r>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tc>
                  <a:txBody>
                    <a:bodyPr/>
                    <a:lstStyle/>
                    <a:p>
                      <a:endParaRPr lang="en-GB" sz="1200" dirty="0"/>
                    </a:p>
                  </a:txBody>
                  <a:tcPr/>
                </a:tc>
                <a:extLst>
                  <a:ext uri="{0D108BD9-81ED-4DB2-BD59-A6C34878D82A}">
                    <a16:rowId xmlns:a16="http://schemas.microsoft.com/office/drawing/2014/main" val="3423105184"/>
                  </a:ext>
                </a:extLst>
              </a:tr>
            </a:tbl>
          </a:graphicData>
        </a:graphic>
      </p:graphicFrame>
    </p:spTree>
    <p:extLst>
      <p:ext uri="{BB962C8B-B14F-4D97-AF65-F5344CB8AC3E}">
        <p14:creationId xmlns:p14="http://schemas.microsoft.com/office/powerpoint/2010/main" val="11666334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Reflection on Openness &amp; Accountability</a:t>
            </a:r>
          </a:p>
        </p:txBody>
      </p:sp>
      <p:sp>
        <p:nvSpPr>
          <p:cNvPr id="6" name="Text Placeholder 5"/>
          <p:cNvSpPr>
            <a:spLocks noGrp="1"/>
          </p:cNvSpPr>
          <p:nvPr>
            <p:ph type="body" idx="1"/>
          </p:nvPr>
        </p:nvSpPr>
        <p:spPr>
          <a:xfrm>
            <a:off x="839788" y="1451331"/>
            <a:ext cx="5157787" cy="478713"/>
          </a:xfrm>
        </p:spPr>
        <p:txBody>
          <a:bodyPr/>
          <a:lstStyle/>
          <a:p>
            <a:r>
              <a:rPr lang="en-GB" dirty="0"/>
              <a:t>What do we do well </a:t>
            </a:r>
          </a:p>
        </p:txBody>
      </p:sp>
      <p:sp>
        <p:nvSpPr>
          <p:cNvPr id="8" name="Content Placeholder 7"/>
          <p:cNvSpPr>
            <a:spLocks noGrp="1"/>
          </p:cNvSpPr>
          <p:nvPr>
            <p:ph sz="half" idx="2"/>
          </p:nvPr>
        </p:nvSpPr>
        <p:spPr>
          <a:xfrm>
            <a:off x="839788" y="1930044"/>
            <a:ext cx="5157787" cy="4259619"/>
          </a:xfrm>
        </p:spPr>
        <p:txBody>
          <a:bodyPr/>
          <a:lstStyle/>
          <a:p>
            <a:endParaRPr lang="en-GB" dirty="0"/>
          </a:p>
        </p:txBody>
      </p:sp>
      <p:sp>
        <p:nvSpPr>
          <p:cNvPr id="9" name="Text Placeholder 8"/>
          <p:cNvSpPr>
            <a:spLocks noGrp="1"/>
          </p:cNvSpPr>
          <p:nvPr>
            <p:ph type="body" sz="quarter" idx="3"/>
          </p:nvPr>
        </p:nvSpPr>
        <p:spPr>
          <a:xfrm>
            <a:off x="6172200" y="1451331"/>
            <a:ext cx="5183188" cy="399885"/>
          </a:xfrm>
        </p:spPr>
        <p:txBody>
          <a:bodyPr>
            <a:normAutofit lnSpcReduction="10000"/>
          </a:bodyPr>
          <a:lstStyle/>
          <a:p>
            <a:r>
              <a:rPr lang="en-GB" dirty="0"/>
              <a:t>What do we need to do better</a:t>
            </a:r>
          </a:p>
        </p:txBody>
      </p:sp>
      <p:sp>
        <p:nvSpPr>
          <p:cNvPr id="10" name="Content Placeholder 9"/>
          <p:cNvSpPr>
            <a:spLocks noGrp="1"/>
          </p:cNvSpPr>
          <p:nvPr>
            <p:ph sz="quarter" idx="4"/>
          </p:nvPr>
        </p:nvSpPr>
        <p:spPr>
          <a:xfrm>
            <a:off x="6172200" y="1930044"/>
            <a:ext cx="5183188" cy="4259619"/>
          </a:xfrm>
        </p:spPr>
        <p:txBody>
          <a:bodyPr/>
          <a:lstStyle/>
          <a:p>
            <a:endParaRPr lang="en-GB" dirty="0"/>
          </a:p>
        </p:txBody>
      </p:sp>
    </p:spTree>
    <p:extLst>
      <p:ext uri="{BB962C8B-B14F-4D97-AF65-F5344CB8AC3E}">
        <p14:creationId xmlns:p14="http://schemas.microsoft.com/office/powerpoint/2010/main" val="3429124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159</TotalTime>
  <Words>6097</Words>
  <Application>Microsoft Office PowerPoint</Application>
  <PresentationFormat>Widescreen</PresentationFormat>
  <Paragraphs>452</Paragraphs>
  <Slides>49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Calibri</vt:lpstr>
      <vt:lpstr>Calibri Light</vt:lpstr>
      <vt:lpstr>Office Theme</vt:lpstr>
      <vt:lpstr>St Joseph’s Hospice  Charity Governance Code  Self-Assessment</vt:lpstr>
      <vt:lpstr>Why this Self Assessment</vt:lpstr>
      <vt:lpstr>About the Code https://www.charitygovernancecode.org/en </vt:lpstr>
      <vt:lpstr>The national principles we  self-assess against</vt:lpstr>
      <vt:lpstr>About the Code 2 https://www.charitygovernancecode.org/en </vt:lpstr>
      <vt:lpstr>About the Code 3</vt:lpstr>
      <vt:lpstr>About this self-assessment tool</vt:lpstr>
      <vt:lpstr>Foundation: trustee role and  charity context</vt:lpstr>
      <vt:lpstr>Foundation: supplementary standards specific to St Joseph’s</vt:lpstr>
      <vt:lpstr>Reflection on Foundation</vt:lpstr>
      <vt:lpstr>Principle 1: Organisational Purpose </vt:lpstr>
      <vt:lpstr>Organisational Purpose: Our Ratings</vt:lpstr>
      <vt:lpstr>Organisational Purpose: Our Ratings  (continued)</vt:lpstr>
      <vt:lpstr>Organisational Purpose:  Supplementary standards for St Joseph’s</vt:lpstr>
      <vt:lpstr>Reflection on Organisational Purpose</vt:lpstr>
      <vt:lpstr>Principle 2: Leadership</vt:lpstr>
      <vt:lpstr>Leadership: Our Ratings</vt:lpstr>
      <vt:lpstr>Leadership: Our Ratings  (continued)</vt:lpstr>
      <vt:lpstr>Leadership: Our Ratings  (continued)</vt:lpstr>
      <vt:lpstr>Reflection on Leadership</vt:lpstr>
      <vt:lpstr>Principle 3: Integrity</vt:lpstr>
      <vt:lpstr>Integrity: Our Ratings</vt:lpstr>
      <vt:lpstr>Integrity: Our Ratings  (continued)</vt:lpstr>
      <vt:lpstr>Reflection on Integrity</vt:lpstr>
      <vt:lpstr>Principle 4: Decision Making, Risk and Control</vt:lpstr>
      <vt:lpstr>Decision Making, Risk and Control: Our Ratings</vt:lpstr>
      <vt:lpstr>Decision Making, Risk and Control:  Our Ratings (continued)</vt:lpstr>
      <vt:lpstr>Decision Making, Risk and Control:  Our Ratings (continued)</vt:lpstr>
      <vt:lpstr>Decision Making, Risk and Control:  Our Ratings (continued)</vt:lpstr>
      <vt:lpstr>Decision Making, Risk and Control:  Supplementary standards for St Joseph’s</vt:lpstr>
      <vt:lpstr>Reflection on Decision Making, Risk &amp; Control</vt:lpstr>
      <vt:lpstr>Principle 5: Board Effectiveness</vt:lpstr>
      <vt:lpstr>Board Effectiveness: Our Ratings</vt:lpstr>
      <vt:lpstr>Board Effectiveness: Our Ratings  (continued)</vt:lpstr>
      <vt:lpstr>Board Effectiveness: Our Ratings  (continued)</vt:lpstr>
      <vt:lpstr>Board Effectiveness: Our Ratings  (continued)</vt:lpstr>
      <vt:lpstr>Reflection on Board Effectiveness</vt:lpstr>
      <vt:lpstr>Principle 6: Diversity</vt:lpstr>
      <vt:lpstr>Diversity: Our Ratings</vt:lpstr>
      <vt:lpstr>Diversity: Our Ratings  (continued)</vt:lpstr>
      <vt:lpstr>Diversity: Our Ratings  (continued)</vt:lpstr>
      <vt:lpstr>Diversity: Supplementary standards  for St Joseph’s</vt:lpstr>
      <vt:lpstr>Reflection on Diversity</vt:lpstr>
      <vt:lpstr>Principle 7: Openness &amp; Accountability</vt:lpstr>
      <vt:lpstr>Openness &amp; Accountability: Our Ratings</vt:lpstr>
      <vt:lpstr>Openness &amp; Accountability: Our Ratings  (continued)</vt:lpstr>
      <vt:lpstr>Openness &amp; Accountability: Our Ratings  (continued)</vt:lpstr>
      <vt:lpstr>Openness &amp; Accountability: Our Ratings  (continued)</vt:lpstr>
      <vt:lpstr>Reflection on Openness &amp; Accountability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Joseph’s Hospice Charity Governance Code Self-Assessment 2017</dc:title>
  <dc:creator>Jim McManus</dc:creator>
  <cp:lastModifiedBy>Philip McCarthy</cp:lastModifiedBy>
  <cp:revision>20</cp:revision>
  <dcterms:created xsi:type="dcterms:W3CDTF">2017-10-06T16:33:20Z</dcterms:created>
  <dcterms:modified xsi:type="dcterms:W3CDTF">2017-11-07T12:44:42Z</dcterms:modified>
</cp:coreProperties>
</file>